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859" r:id="rId5"/>
  </p:sldMasterIdLst>
  <p:notesMasterIdLst>
    <p:notesMasterId r:id="rId30"/>
  </p:notesMasterIdLst>
  <p:sldIdLst>
    <p:sldId id="316" r:id="rId6"/>
    <p:sldId id="280" r:id="rId7"/>
    <p:sldId id="293" r:id="rId8"/>
    <p:sldId id="306" r:id="rId9"/>
    <p:sldId id="294" r:id="rId10"/>
    <p:sldId id="299" r:id="rId11"/>
    <p:sldId id="300" r:id="rId12"/>
    <p:sldId id="301" r:id="rId13"/>
    <p:sldId id="302" r:id="rId14"/>
    <p:sldId id="295" r:id="rId15"/>
    <p:sldId id="304" r:id="rId16"/>
    <p:sldId id="315" r:id="rId17"/>
    <p:sldId id="313" r:id="rId18"/>
    <p:sldId id="318" r:id="rId19"/>
    <p:sldId id="319" r:id="rId20"/>
    <p:sldId id="321" r:id="rId21"/>
    <p:sldId id="320" r:id="rId22"/>
    <p:sldId id="324" r:id="rId23"/>
    <p:sldId id="325" r:id="rId24"/>
    <p:sldId id="326" r:id="rId25"/>
    <p:sldId id="331" r:id="rId26"/>
    <p:sldId id="332" r:id="rId27"/>
    <p:sldId id="329" r:id="rId28"/>
    <p:sldId id="330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8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BDBD"/>
    <a:srgbClr val="66FFFF"/>
    <a:srgbClr val="3399FF"/>
    <a:srgbClr val="FFCC99"/>
    <a:srgbClr val="656565"/>
    <a:srgbClr val="FFFFFF"/>
    <a:srgbClr val="0B0B0C"/>
    <a:srgbClr val="4C4C4C"/>
    <a:srgbClr val="646464"/>
    <a:srgbClr val="FC46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0D677E-4411-42D2-BD98-12C5E432B949}" v="5" dt="2020-08-10T14:41:49.9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66" d="100"/>
          <a:sy n="66" d="100"/>
        </p:scale>
        <p:origin x="1739" y="664"/>
      </p:cViewPr>
      <p:guideLst>
        <p:guide orient="horz" pos="14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829BEB-B8D4-48D4-A5F2-894A9F6F5148}" type="datetimeFigureOut">
              <a:rPr lang="zh-CN" altLang="en-US" smtClean="0"/>
              <a:t>2020/8/10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9C7D7-FE98-4EF4-A849-1B767CE858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852888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511805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714006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4000044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921558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528324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032968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  <a:t>2020/8/10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  <a:t>2020/8/10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  <a:t>2020/8/10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 Title+ SubTitle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91497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634B7E3-B4D2-4335-BA56-BADEA11DF943}" type="datetimeFigureOut">
              <a:rPr lang="zh-CN" altLang="en-US" smtClean="0"/>
              <a:t>2020/8/10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9BFD26F0-D76D-42F6-BF36-57DB3A7B30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813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  <a:t>2020/8/10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4590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  <a:t>2020/8/10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5341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  <a:t>2020/8/10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0023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  <a:t>2020/8/10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45080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  <a:t>2020/8/10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117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  <a:t>2020/8/10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  <a:t>2020/8/10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1555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  <a:t>2020/8/10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0678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  <a:t>2020/8/10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8002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  <a:t>2020/8/10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6750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  <a:t>2020/8/10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6831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  <a:t>2020/8/10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04544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  <a:t>2020/8/10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9424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  <a:t>2020/8/10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8705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  <a:t>2020/8/10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6972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  <a:t>2020/8/10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075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  <a:t>2020/8/10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  <a:t>2020/8/10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7619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5482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  <a:t>2020/8/10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  <a:t>2020/8/10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  <a:t>2020/8/10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  <a:t>2020/8/10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  <a:t>2020/8/10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  <a:t>2020/8/10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4B7E3-B4D2-4335-BA56-BADEA11DF943}" type="datetimeFigureOut">
              <a:rPr lang="zh-CN" altLang="en-US" smtClean="0"/>
              <a:t>2020/8/10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D26F0-D76D-42F6-BF36-57DB3A7B30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5" r:id="rId12"/>
    <p:sldLayoutId id="214748371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4B7E3-B4D2-4335-BA56-BADEA11DF943}" type="datetimeFigureOut">
              <a:rPr lang="zh-CN" altLang="en-US" smtClean="0"/>
              <a:t>2020/8/10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D26F0-D76D-42F6-BF36-57DB3A7B30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05744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  <p:sldLayoutId id="2147483871" r:id="rId12"/>
    <p:sldLayoutId id="2147483872" r:id="rId13"/>
    <p:sldLayoutId id="2147483873" r:id="rId14"/>
    <p:sldLayoutId id="2147483874" r:id="rId15"/>
    <p:sldLayoutId id="2147483875" r:id="rId16"/>
    <p:sldLayoutId id="2147483876" r:id="rId17"/>
    <p:sldLayoutId id="2147483877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9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769454-CAC4-4B55-81EB-5D07F4D48F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Pneumonia Detection</a:t>
            </a:r>
          </a:p>
        </p:txBody>
      </p:sp>
    </p:spTree>
    <p:extLst>
      <p:ext uri="{BB962C8B-B14F-4D97-AF65-F5344CB8AC3E}">
        <p14:creationId xmlns:p14="http://schemas.microsoft.com/office/powerpoint/2010/main" val="1289489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849355"/>
              </p:ext>
            </p:extLst>
          </p:nvPr>
        </p:nvGraphicFramePr>
        <p:xfrm>
          <a:off x="398432" y="1810999"/>
          <a:ext cx="3539587" cy="3037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257">
                  <a:extLst>
                    <a:ext uri="{9D8B030D-6E8A-4147-A177-3AD203B41FA5}">
                      <a16:colId xmlns:a16="http://schemas.microsoft.com/office/drawing/2014/main" val="1067724690"/>
                    </a:ext>
                  </a:extLst>
                </a:gridCol>
                <a:gridCol w="437615">
                  <a:extLst>
                    <a:ext uri="{9D8B030D-6E8A-4147-A177-3AD203B41FA5}">
                      <a16:colId xmlns:a16="http://schemas.microsoft.com/office/drawing/2014/main" val="3854673449"/>
                    </a:ext>
                  </a:extLst>
                </a:gridCol>
                <a:gridCol w="876496">
                  <a:extLst>
                    <a:ext uri="{9D8B030D-6E8A-4147-A177-3AD203B41FA5}">
                      <a16:colId xmlns:a16="http://schemas.microsoft.com/office/drawing/2014/main" val="330969254"/>
                    </a:ext>
                  </a:extLst>
                </a:gridCol>
                <a:gridCol w="825519">
                  <a:extLst>
                    <a:ext uri="{9D8B030D-6E8A-4147-A177-3AD203B41FA5}">
                      <a16:colId xmlns:a16="http://schemas.microsoft.com/office/drawing/2014/main" val="24122538"/>
                    </a:ext>
                  </a:extLst>
                </a:gridCol>
                <a:gridCol w="824700">
                  <a:extLst>
                    <a:ext uri="{9D8B030D-6E8A-4147-A177-3AD203B41FA5}">
                      <a16:colId xmlns:a16="http://schemas.microsoft.com/office/drawing/2014/main" val="3691667198"/>
                    </a:ext>
                  </a:extLst>
                </a:gridCol>
              </a:tblGrid>
              <a:tr h="390336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Epoch=5</a:t>
                      </a:r>
                      <a:endParaRPr lang="zh-CN" alt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Learning rate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107380"/>
                  </a:ext>
                </a:extLst>
              </a:tr>
              <a:tr h="35664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1e-3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1e-4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1e-5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862390"/>
                  </a:ext>
                </a:extLst>
              </a:tr>
              <a:tr h="596466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     </a:t>
                      </a:r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Decay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1e-3</a:t>
                      </a:r>
                      <a:endParaRPr lang="zh-CN" alt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77.71%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77.91%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77.73%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220286"/>
                  </a:ext>
                </a:extLst>
              </a:tr>
              <a:tr h="839184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1e-4</a:t>
                      </a:r>
                      <a:endParaRPr lang="zh-CN" altLang="en-US" dirty="0"/>
                    </a:p>
                    <a:p>
                      <a:pPr algn="ctr"/>
                      <a:endParaRPr lang="zh-CN" alt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77.78%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79.03%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78.19%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814325"/>
                  </a:ext>
                </a:extLst>
              </a:tr>
              <a:tr h="846091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1e-5</a:t>
                      </a:r>
                      <a:endParaRPr lang="zh-CN" altLang="en-US" dirty="0"/>
                    </a:p>
                    <a:p>
                      <a:pPr algn="ctr"/>
                      <a:endParaRPr lang="zh-CN" alt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75.63%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77.78%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78.68%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080427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398432" y="3133165"/>
            <a:ext cx="3539587" cy="860611"/>
          </a:xfrm>
          <a:prstGeom prst="rect">
            <a:avLst/>
          </a:prstGeom>
          <a:noFill/>
          <a:ln w="666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288378" y="2191870"/>
            <a:ext cx="847165" cy="2647848"/>
          </a:xfrm>
          <a:prstGeom prst="rect">
            <a:avLst/>
          </a:prstGeom>
          <a:noFill/>
          <a:ln w="666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960604"/>
              </p:ext>
            </p:extLst>
          </p:nvPr>
        </p:nvGraphicFramePr>
        <p:xfrm>
          <a:off x="4326207" y="1806492"/>
          <a:ext cx="3539587" cy="3033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257">
                  <a:extLst>
                    <a:ext uri="{9D8B030D-6E8A-4147-A177-3AD203B41FA5}">
                      <a16:colId xmlns:a16="http://schemas.microsoft.com/office/drawing/2014/main" val="1067724690"/>
                    </a:ext>
                  </a:extLst>
                </a:gridCol>
                <a:gridCol w="437615">
                  <a:extLst>
                    <a:ext uri="{9D8B030D-6E8A-4147-A177-3AD203B41FA5}">
                      <a16:colId xmlns:a16="http://schemas.microsoft.com/office/drawing/2014/main" val="3854673449"/>
                    </a:ext>
                  </a:extLst>
                </a:gridCol>
                <a:gridCol w="876496">
                  <a:extLst>
                    <a:ext uri="{9D8B030D-6E8A-4147-A177-3AD203B41FA5}">
                      <a16:colId xmlns:a16="http://schemas.microsoft.com/office/drawing/2014/main" val="330969254"/>
                    </a:ext>
                  </a:extLst>
                </a:gridCol>
                <a:gridCol w="825519">
                  <a:extLst>
                    <a:ext uri="{9D8B030D-6E8A-4147-A177-3AD203B41FA5}">
                      <a16:colId xmlns:a16="http://schemas.microsoft.com/office/drawing/2014/main" val="24122538"/>
                    </a:ext>
                  </a:extLst>
                </a:gridCol>
                <a:gridCol w="824700">
                  <a:extLst>
                    <a:ext uri="{9D8B030D-6E8A-4147-A177-3AD203B41FA5}">
                      <a16:colId xmlns:a16="http://schemas.microsoft.com/office/drawing/2014/main" val="3691667198"/>
                    </a:ext>
                  </a:extLst>
                </a:gridCol>
              </a:tblGrid>
              <a:tr h="36706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Epoch=10</a:t>
                      </a:r>
                      <a:endParaRPr lang="zh-CN" alt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Learning rate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107380"/>
                  </a:ext>
                </a:extLst>
              </a:tr>
              <a:tr h="36073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1e-3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1e-4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1e-5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862390"/>
                  </a:ext>
                </a:extLst>
              </a:tr>
              <a:tr h="603306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Decay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1e-3</a:t>
                      </a:r>
                      <a:endParaRPr lang="zh-CN" alt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77.37%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77.17%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77.43%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220286"/>
                  </a:ext>
                </a:extLst>
              </a:tr>
              <a:tr h="848808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1e-4</a:t>
                      </a:r>
                      <a:endParaRPr lang="zh-CN" altLang="en-US" dirty="0"/>
                    </a:p>
                    <a:p>
                      <a:pPr algn="ctr"/>
                      <a:endParaRPr lang="zh-CN" alt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77.51%</a:t>
                      </a:r>
                      <a:endParaRPr lang="zh-CN" altLang="en-US" sz="1400" dirty="0"/>
                    </a:p>
                    <a:p>
                      <a:pPr algn="ctr"/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76.08%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76.73%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814325"/>
                  </a:ext>
                </a:extLst>
              </a:tr>
              <a:tr h="848808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1e-5</a:t>
                      </a:r>
                      <a:endParaRPr lang="zh-CN" altLang="en-US" dirty="0"/>
                    </a:p>
                    <a:p>
                      <a:pPr algn="ctr"/>
                      <a:endParaRPr lang="zh-CN" alt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78.71%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78.36%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76.36%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080427"/>
                  </a:ext>
                </a:extLst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174331"/>
              </p:ext>
            </p:extLst>
          </p:nvPr>
        </p:nvGraphicFramePr>
        <p:xfrm>
          <a:off x="8253983" y="1784331"/>
          <a:ext cx="3539587" cy="30553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257">
                  <a:extLst>
                    <a:ext uri="{9D8B030D-6E8A-4147-A177-3AD203B41FA5}">
                      <a16:colId xmlns:a16="http://schemas.microsoft.com/office/drawing/2014/main" val="1067724690"/>
                    </a:ext>
                  </a:extLst>
                </a:gridCol>
                <a:gridCol w="437615">
                  <a:extLst>
                    <a:ext uri="{9D8B030D-6E8A-4147-A177-3AD203B41FA5}">
                      <a16:colId xmlns:a16="http://schemas.microsoft.com/office/drawing/2014/main" val="3854673449"/>
                    </a:ext>
                  </a:extLst>
                </a:gridCol>
                <a:gridCol w="876496">
                  <a:extLst>
                    <a:ext uri="{9D8B030D-6E8A-4147-A177-3AD203B41FA5}">
                      <a16:colId xmlns:a16="http://schemas.microsoft.com/office/drawing/2014/main" val="330969254"/>
                    </a:ext>
                  </a:extLst>
                </a:gridCol>
                <a:gridCol w="825519">
                  <a:extLst>
                    <a:ext uri="{9D8B030D-6E8A-4147-A177-3AD203B41FA5}">
                      <a16:colId xmlns:a16="http://schemas.microsoft.com/office/drawing/2014/main" val="24122538"/>
                    </a:ext>
                  </a:extLst>
                </a:gridCol>
                <a:gridCol w="824700">
                  <a:extLst>
                    <a:ext uri="{9D8B030D-6E8A-4147-A177-3AD203B41FA5}">
                      <a16:colId xmlns:a16="http://schemas.microsoft.com/office/drawing/2014/main" val="3691667198"/>
                    </a:ext>
                  </a:extLst>
                </a:gridCol>
              </a:tblGrid>
              <a:tr h="36748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Epoch=15</a:t>
                      </a:r>
                      <a:endParaRPr lang="zh-CN" alt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Learning rate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107380"/>
                  </a:ext>
                </a:extLst>
              </a:tr>
              <a:tr h="367480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1e-3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1e-4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1e-5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862390"/>
                  </a:ext>
                </a:extLst>
              </a:tr>
              <a:tr h="608421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Decay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1e-3</a:t>
                      </a:r>
                      <a:endParaRPr lang="zh-CN" alt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77.86%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77.45%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77.26%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220286"/>
                  </a:ext>
                </a:extLst>
              </a:tr>
              <a:tr h="856003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1e-4</a:t>
                      </a:r>
                      <a:endParaRPr lang="zh-CN" altLang="en-US" dirty="0"/>
                    </a:p>
                    <a:p>
                      <a:pPr algn="ctr"/>
                      <a:endParaRPr lang="zh-CN" alt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78.08%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77.50%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77.81%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814325"/>
                  </a:ext>
                </a:extLst>
              </a:tr>
              <a:tr h="856003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1e-5</a:t>
                      </a:r>
                      <a:endParaRPr lang="zh-CN" altLang="en-US" dirty="0"/>
                    </a:p>
                    <a:p>
                      <a:pPr algn="ctr"/>
                      <a:endParaRPr lang="zh-CN" alt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77.17%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77.28%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77.45%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080427"/>
                  </a:ext>
                </a:extLst>
              </a:tr>
            </a:tbl>
          </a:graphicData>
        </a:graphic>
      </p:graphicFrame>
      <p:sp>
        <p:nvSpPr>
          <p:cNvPr id="16" name="矩形 15"/>
          <p:cNvSpPr/>
          <p:nvPr/>
        </p:nvSpPr>
        <p:spPr>
          <a:xfrm>
            <a:off x="398432" y="1810999"/>
            <a:ext cx="1011406" cy="757389"/>
          </a:xfrm>
          <a:prstGeom prst="rect">
            <a:avLst/>
          </a:prstGeom>
          <a:noFill/>
          <a:ln w="666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>
            <a:extLst>
              <a:ext uri="{FF2B5EF4-FFF2-40B4-BE49-F238E27FC236}">
                <a16:creationId xmlns:a16="http://schemas.microsoft.com/office/drawing/2014/main" id="{8119DC28-4578-42A2-B7ED-D4181C8E25E7}"/>
              </a:ext>
            </a:extLst>
          </p:cNvPr>
          <p:cNvSpPr/>
          <p:nvPr/>
        </p:nvSpPr>
        <p:spPr>
          <a:xfrm>
            <a:off x="3619500" y="0"/>
            <a:ext cx="4838700" cy="1104900"/>
          </a:xfrm>
          <a:custGeom>
            <a:avLst/>
            <a:gdLst>
              <a:gd name="connsiteX0" fmla="*/ 0 w 4838700"/>
              <a:gd name="connsiteY0" fmla="*/ 0 h 1104900"/>
              <a:gd name="connsiteX1" fmla="*/ 4838700 w 4838700"/>
              <a:gd name="connsiteY1" fmla="*/ 0 h 1104900"/>
              <a:gd name="connsiteX2" fmla="*/ 4838700 w 4838700"/>
              <a:gd name="connsiteY2" fmla="*/ 800100 h 1104900"/>
              <a:gd name="connsiteX3" fmla="*/ 2476500 w 4838700"/>
              <a:gd name="connsiteY3" fmla="*/ 1104900 h 1104900"/>
              <a:gd name="connsiteX4" fmla="*/ 0 w 4838700"/>
              <a:gd name="connsiteY4" fmla="*/ 8001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700" h="1104900">
                <a:moveTo>
                  <a:pt x="0" y="0"/>
                </a:moveTo>
                <a:lnTo>
                  <a:pt x="4838700" y="0"/>
                </a:lnTo>
                <a:lnTo>
                  <a:pt x="4838700" y="800100"/>
                </a:lnTo>
                <a:lnTo>
                  <a:pt x="2476500" y="1104900"/>
                </a:lnTo>
                <a:lnTo>
                  <a:pt x="0" y="800100"/>
                </a:lnTo>
                <a:close/>
              </a:path>
            </a:pathLst>
          </a:cu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Parameters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602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8">
            <a:extLst>
              <a:ext uri="{FF2B5EF4-FFF2-40B4-BE49-F238E27FC236}">
                <a16:creationId xmlns:a16="http://schemas.microsoft.com/office/drawing/2014/main" id="{BC1C9B36-B62D-4E5A-8DB5-06D1B91911D3}"/>
              </a:ext>
            </a:extLst>
          </p:cNvPr>
          <p:cNvSpPr/>
          <p:nvPr/>
        </p:nvSpPr>
        <p:spPr>
          <a:xfrm>
            <a:off x="3619500" y="0"/>
            <a:ext cx="4838700" cy="1104900"/>
          </a:xfrm>
          <a:custGeom>
            <a:avLst/>
            <a:gdLst>
              <a:gd name="connsiteX0" fmla="*/ 0 w 4838700"/>
              <a:gd name="connsiteY0" fmla="*/ 0 h 1104900"/>
              <a:gd name="connsiteX1" fmla="*/ 4838700 w 4838700"/>
              <a:gd name="connsiteY1" fmla="*/ 0 h 1104900"/>
              <a:gd name="connsiteX2" fmla="*/ 4838700 w 4838700"/>
              <a:gd name="connsiteY2" fmla="*/ 800100 h 1104900"/>
              <a:gd name="connsiteX3" fmla="*/ 2476500 w 4838700"/>
              <a:gd name="connsiteY3" fmla="*/ 1104900 h 1104900"/>
              <a:gd name="connsiteX4" fmla="*/ 0 w 4838700"/>
              <a:gd name="connsiteY4" fmla="*/ 8001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700" h="1104900">
                <a:moveTo>
                  <a:pt x="0" y="0"/>
                </a:moveTo>
                <a:lnTo>
                  <a:pt x="4838700" y="0"/>
                </a:lnTo>
                <a:lnTo>
                  <a:pt x="4838700" y="800100"/>
                </a:lnTo>
                <a:lnTo>
                  <a:pt x="2476500" y="1104900"/>
                </a:lnTo>
                <a:lnTo>
                  <a:pt x="0" y="800100"/>
                </a:lnTo>
                <a:close/>
              </a:path>
            </a:pathLst>
          </a:cu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Evaluation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664473C0-2705-4F97-A297-502466F6E06E}"/>
              </a:ext>
            </a:extLst>
          </p:cNvPr>
          <p:cNvSpPr txBox="1"/>
          <p:nvPr/>
        </p:nvSpPr>
        <p:spPr>
          <a:xfrm>
            <a:off x="963706" y="1772725"/>
            <a:ext cx="1038561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After grid searching, we get the optimal parameter with the highest accuracy.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Learning rate = 0.0001, decay = 0.0001 and Epochs =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Then we use F1-score to evaluate this model.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With an average F1-score of 0.8729, our model exceeds average radiologist performance on the F1 metric.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193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8">
            <a:extLst>
              <a:ext uri="{FF2B5EF4-FFF2-40B4-BE49-F238E27FC236}">
                <a16:creationId xmlns:a16="http://schemas.microsoft.com/office/drawing/2014/main" id="{BC1C9B36-B62D-4E5A-8DB5-06D1B91911D3}"/>
              </a:ext>
            </a:extLst>
          </p:cNvPr>
          <p:cNvSpPr/>
          <p:nvPr/>
        </p:nvSpPr>
        <p:spPr>
          <a:xfrm>
            <a:off x="3619500" y="0"/>
            <a:ext cx="4838700" cy="1104900"/>
          </a:xfrm>
          <a:custGeom>
            <a:avLst/>
            <a:gdLst>
              <a:gd name="connsiteX0" fmla="*/ 0 w 4838700"/>
              <a:gd name="connsiteY0" fmla="*/ 0 h 1104900"/>
              <a:gd name="connsiteX1" fmla="*/ 4838700 w 4838700"/>
              <a:gd name="connsiteY1" fmla="*/ 0 h 1104900"/>
              <a:gd name="connsiteX2" fmla="*/ 4838700 w 4838700"/>
              <a:gd name="connsiteY2" fmla="*/ 800100 h 1104900"/>
              <a:gd name="connsiteX3" fmla="*/ 2476500 w 4838700"/>
              <a:gd name="connsiteY3" fmla="*/ 1104900 h 1104900"/>
              <a:gd name="connsiteX4" fmla="*/ 0 w 4838700"/>
              <a:gd name="connsiteY4" fmla="*/ 8001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700" h="1104900">
                <a:moveTo>
                  <a:pt x="0" y="0"/>
                </a:moveTo>
                <a:lnTo>
                  <a:pt x="4838700" y="0"/>
                </a:lnTo>
                <a:lnTo>
                  <a:pt x="4838700" y="800100"/>
                </a:lnTo>
                <a:lnTo>
                  <a:pt x="2476500" y="1104900"/>
                </a:lnTo>
                <a:lnTo>
                  <a:pt x="0" y="800100"/>
                </a:lnTo>
                <a:close/>
              </a:path>
            </a:pathLst>
          </a:cu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Evaluation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664473C0-2705-4F97-A297-502466F6E06E}"/>
              </a:ext>
            </a:extLst>
          </p:cNvPr>
          <p:cNvSpPr txBox="1"/>
          <p:nvPr/>
        </p:nvSpPr>
        <p:spPr>
          <a:xfrm>
            <a:off x="963706" y="1772725"/>
            <a:ext cx="1038561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After grid searching, we get the optimal parameter with the highest accuracy.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Learning rate = 0.0001, decay = 0.0001 and Epochs =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Then we use F1-score to evaluate this model.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With an average F1-score of 0.8729, our model exceeds average radiologist performance on the F1 metric.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302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769454-CAC4-4B55-81EB-5D07F4D48F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Crosswalk detection</a:t>
            </a:r>
          </a:p>
        </p:txBody>
      </p:sp>
    </p:spTree>
    <p:extLst>
      <p:ext uri="{BB962C8B-B14F-4D97-AF65-F5344CB8AC3E}">
        <p14:creationId xmlns:p14="http://schemas.microsoft.com/office/powerpoint/2010/main" val="919339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8">
            <a:extLst>
              <a:ext uri="{FF2B5EF4-FFF2-40B4-BE49-F238E27FC236}">
                <a16:creationId xmlns:a16="http://schemas.microsoft.com/office/drawing/2014/main" id="{BC1C9B36-B62D-4E5A-8DB5-06D1B91911D3}"/>
              </a:ext>
            </a:extLst>
          </p:cNvPr>
          <p:cNvSpPr/>
          <p:nvPr/>
        </p:nvSpPr>
        <p:spPr>
          <a:xfrm>
            <a:off x="3619500" y="0"/>
            <a:ext cx="4838700" cy="1104900"/>
          </a:xfrm>
          <a:custGeom>
            <a:avLst/>
            <a:gdLst>
              <a:gd name="connsiteX0" fmla="*/ 0 w 4838700"/>
              <a:gd name="connsiteY0" fmla="*/ 0 h 1104900"/>
              <a:gd name="connsiteX1" fmla="*/ 4838700 w 4838700"/>
              <a:gd name="connsiteY1" fmla="*/ 0 h 1104900"/>
              <a:gd name="connsiteX2" fmla="*/ 4838700 w 4838700"/>
              <a:gd name="connsiteY2" fmla="*/ 800100 h 1104900"/>
              <a:gd name="connsiteX3" fmla="*/ 2476500 w 4838700"/>
              <a:gd name="connsiteY3" fmla="*/ 1104900 h 1104900"/>
              <a:gd name="connsiteX4" fmla="*/ 0 w 4838700"/>
              <a:gd name="connsiteY4" fmla="*/ 8001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700" h="1104900">
                <a:moveTo>
                  <a:pt x="0" y="0"/>
                </a:moveTo>
                <a:lnTo>
                  <a:pt x="4838700" y="0"/>
                </a:lnTo>
                <a:lnTo>
                  <a:pt x="4838700" y="800100"/>
                </a:lnTo>
                <a:lnTo>
                  <a:pt x="2476500" y="1104900"/>
                </a:lnTo>
                <a:lnTo>
                  <a:pt x="0" y="800100"/>
                </a:lnTo>
                <a:close/>
              </a:path>
            </a:pathLst>
          </a:cu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664473C0-2705-4F97-A297-502466F6E06E}"/>
              </a:ext>
            </a:extLst>
          </p:cNvPr>
          <p:cNvSpPr txBox="1"/>
          <p:nvPr/>
        </p:nvSpPr>
        <p:spPr>
          <a:xfrm>
            <a:off x="963706" y="1772725"/>
            <a:ext cx="103856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This project is about zebra-crossing detection, which is aim to help people with vision disability to avoid risk and stay safety.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The main purpose is to find the region of zebra-crossing in the street photo.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We deployed an image semantic segmentation model for crosswalk locating, the result we got is a pixel-wise map of crosswalk, then we can use Hough Transfer or other computer vision method to detect the other information of zebra-crossing.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4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8">
            <a:extLst>
              <a:ext uri="{FF2B5EF4-FFF2-40B4-BE49-F238E27FC236}">
                <a16:creationId xmlns:a16="http://schemas.microsoft.com/office/drawing/2014/main" id="{BC1C9B36-B62D-4E5A-8DB5-06D1B91911D3}"/>
              </a:ext>
            </a:extLst>
          </p:cNvPr>
          <p:cNvSpPr/>
          <p:nvPr/>
        </p:nvSpPr>
        <p:spPr>
          <a:xfrm>
            <a:off x="3619500" y="0"/>
            <a:ext cx="4838700" cy="1104900"/>
          </a:xfrm>
          <a:custGeom>
            <a:avLst/>
            <a:gdLst>
              <a:gd name="connsiteX0" fmla="*/ 0 w 4838700"/>
              <a:gd name="connsiteY0" fmla="*/ 0 h 1104900"/>
              <a:gd name="connsiteX1" fmla="*/ 4838700 w 4838700"/>
              <a:gd name="connsiteY1" fmla="*/ 0 h 1104900"/>
              <a:gd name="connsiteX2" fmla="*/ 4838700 w 4838700"/>
              <a:gd name="connsiteY2" fmla="*/ 800100 h 1104900"/>
              <a:gd name="connsiteX3" fmla="*/ 2476500 w 4838700"/>
              <a:gd name="connsiteY3" fmla="*/ 1104900 h 1104900"/>
              <a:gd name="connsiteX4" fmla="*/ 0 w 4838700"/>
              <a:gd name="connsiteY4" fmla="*/ 8001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700" h="1104900">
                <a:moveTo>
                  <a:pt x="0" y="0"/>
                </a:moveTo>
                <a:lnTo>
                  <a:pt x="4838700" y="0"/>
                </a:lnTo>
                <a:lnTo>
                  <a:pt x="4838700" y="800100"/>
                </a:lnTo>
                <a:lnTo>
                  <a:pt x="2476500" y="1104900"/>
                </a:lnTo>
                <a:lnTo>
                  <a:pt x="0" y="800100"/>
                </a:lnTo>
                <a:close/>
              </a:path>
            </a:pathLst>
          </a:cu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664473C0-2705-4F97-A297-502466F6E06E}"/>
              </a:ext>
            </a:extLst>
          </p:cNvPr>
          <p:cNvSpPr txBox="1"/>
          <p:nvPr/>
        </p:nvSpPr>
        <p:spPr>
          <a:xfrm>
            <a:off x="963706" y="1772725"/>
            <a:ext cx="103856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85000"/>
                  </a:schemeClr>
                </a:solidFill>
              </a:rPr>
              <a:t>Unet</a:t>
            </a:r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 model is especially designed to effectively solve binary image segmentation problems and is commonly used in segmentation task like satellite and medical images.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The deep learning network we used consist of two parts called contract unit contains a down-sampling sequence and expand unit as up-sampling sequence.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In this problem, we designed a </a:t>
            </a:r>
            <a:r>
              <a:rPr lang="en-US" sz="2400" dirty="0" err="1">
                <a:solidFill>
                  <a:schemeClr val="tx1">
                    <a:lumMod val="85000"/>
                  </a:schemeClr>
                </a:solidFill>
              </a:rPr>
              <a:t>Unet</a:t>
            </a:r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 model with input size as 800*800*3 to avoid losing too much information. </a:t>
            </a:r>
          </a:p>
        </p:txBody>
      </p:sp>
    </p:spTree>
    <p:extLst>
      <p:ext uri="{BB962C8B-B14F-4D97-AF65-F5344CB8AC3E}">
        <p14:creationId xmlns:p14="http://schemas.microsoft.com/office/powerpoint/2010/main" val="546647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8">
            <a:extLst>
              <a:ext uri="{FF2B5EF4-FFF2-40B4-BE49-F238E27FC236}">
                <a16:creationId xmlns:a16="http://schemas.microsoft.com/office/drawing/2014/main" id="{BC1C9B36-B62D-4E5A-8DB5-06D1B91911D3}"/>
              </a:ext>
            </a:extLst>
          </p:cNvPr>
          <p:cNvSpPr/>
          <p:nvPr/>
        </p:nvSpPr>
        <p:spPr>
          <a:xfrm>
            <a:off x="3619500" y="0"/>
            <a:ext cx="4838700" cy="1104900"/>
          </a:xfrm>
          <a:custGeom>
            <a:avLst/>
            <a:gdLst>
              <a:gd name="connsiteX0" fmla="*/ 0 w 4838700"/>
              <a:gd name="connsiteY0" fmla="*/ 0 h 1104900"/>
              <a:gd name="connsiteX1" fmla="*/ 4838700 w 4838700"/>
              <a:gd name="connsiteY1" fmla="*/ 0 h 1104900"/>
              <a:gd name="connsiteX2" fmla="*/ 4838700 w 4838700"/>
              <a:gd name="connsiteY2" fmla="*/ 800100 h 1104900"/>
              <a:gd name="connsiteX3" fmla="*/ 2476500 w 4838700"/>
              <a:gd name="connsiteY3" fmla="*/ 1104900 h 1104900"/>
              <a:gd name="connsiteX4" fmla="*/ 0 w 4838700"/>
              <a:gd name="connsiteY4" fmla="*/ 8001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700" h="1104900">
                <a:moveTo>
                  <a:pt x="0" y="0"/>
                </a:moveTo>
                <a:lnTo>
                  <a:pt x="4838700" y="0"/>
                </a:lnTo>
                <a:lnTo>
                  <a:pt x="4838700" y="800100"/>
                </a:lnTo>
                <a:lnTo>
                  <a:pt x="2476500" y="1104900"/>
                </a:lnTo>
                <a:lnTo>
                  <a:pt x="0" y="800100"/>
                </a:lnTo>
                <a:close/>
              </a:path>
            </a:pathLst>
          </a:cu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664473C0-2705-4F97-A297-502466F6E06E}"/>
              </a:ext>
            </a:extLst>
          </p:cNvPr>
          <p:cNvSpPr txBox="1"/>
          <p:nvPr/>
        </p:nvSpPr>
        <p:spPr>
          <a:xfrm>
            <a:off x="963706" y="1772725"/>
            <a:ext cx="103856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We use the labeled data from Baidu Apollo Scape dataset and did data augmentation by adding slat pepper noise and flipping.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E2F4452A-FB36-4587-98A7-0F9BC82ECC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C9612FB-5583-4095-AA4C-C6165B4195E0}"/>
              </a:ext>
            </a:extLst>
          </p:cNvPr>
          <p:cNvGrpSpPr/>
          <p:nvPr/>
        </p:nvGrpSpPr>
        <p:grpSpPr>
          <a:xfrm>
            <a:off x="696933" y="2743438"/>
            <a:ext cx="11102933" cy="1675924"/>
            <a:chOff x="1004858" y="2809638"/>
            <a:chExt cx="11102933" cy="1675924"/>
          </a:xfrm>
        </p:grpSpPr>
        <p:grpSp>
          <p:nvGrpSpPr>
            <p:cNvPr id="9" name="Group 7">
              <a:extLst>
                <a:ext uri="{FF2B5EF4-FFF2-40B4-BE49-F238E27FC236}">
                  <a16:creationId xmlns:a16="http://schemas.microsoft.com/office/drawing/2014/main" id="{A3314F56-D716-44D2-BB95-4187610BC1F5}"/>
                </a:ext>
              </a:extLst>
            </p:cNvPr>
            <p:cNvGrpSpPr/>
            <p:nvPr/>
          </p:nvGrpSpPr>
          <p:grpSpPr>
            <a:xfrm>
              <a:off x="1004858" y="2809638"/>
              <a:ext cx="4383325" cy="1675924"/>
              <a:chOff x="727688" y="937146"/>
              <a:chExt cx="11693292" cy="4546980"/>
            </a:xfrm>
          </p:grpSpPr>
          <p:pic>
            <p:nvPicPr>
              <p:cNvPr id="10" name="Picture 4" descr="A view of a city street&#10;&#10;Description automatically generated">
                <a:extLst>
                  <a:ext uri="{FF2B5EF4-FFF2-40B4-BE49-F238E27FC236}">
                    <a16:creationId xmlns:a16="http://schemas.microsoft.com/office/drawing/2014/main" id="{738A5562-B3C0-4869-A262-DA62FC5A6A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7688" y="937146"/>
                <a:ext cx="5677854" cy="4546980"/>
              </a:xfrm>
              <a:prstGeom prst="rect">
                <a:avLst/>
              </a:prstGeom>
            </p:spPr>
          </p:pic>
          <p:pic>
            <p:nvPicPr>
              <p:cNvPr id="11" name="Picture 6">
                <a:extLst>
                  <a:ext uri="{FF2B5EF4-FFF2-40B4-BE49-F238E27FC236}">
                    <a16:creationId xmlns:a16="http://schemas.microsoft.com/office/drawing/2014/main" id="{868B3857-2355-41C5-99BC-322B7355236B}"/>
                  </a:ext>
                </a:extLst>
              </p:cNvPr>
              <p:cNvPicPr/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43320" y="937146"/>
                <a:ext cx="5677660" cy="45469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" name="Group 15">
              <a:extLst>
                <a:ext uri="{FF2B5EF4-FFF2-40B4-BE49-F238E27FC236}">
                  <a16:creationId xmlns:a16="http://schemas.microsoft.com/office/drawing/2014/main" id="{7EE7170A-EDE3-47A8-A0C8-6AE3C0A7D416}"/>
                </a:ext>
              </a:extLst>
            </p:cNvPr>
            <p:cNvGrpSpPr/>
            <p:nvPr/>
          </p:nvGrpSpPr>
          <p:grpSpPr>
            <a:xfrm>
              <a:off x="5515640" y="2809670"/>
              <a:ext cx="6592151" cy="1675892"/>
              <a:chOff x="-2019300" y="-153474"/>
              <a:chExt cx="17543766" cy="4536047"/>
            </a:xfrm>
          </p:grpSpPr>
          <p:pic>
            <p:nvPicPr>
              <p:cNvPr id="13" name="Picture 10" descr="A view of a city street&#10;&#10;Description automatically generated">
                <a:extLst>
                  <a:ext uri="{FF2B5EF4-FFF2-40B4-BE49-F238E27FC236}">
                    <a16:creationId xmlns:a16="http://schemas.microsoft.com/office/drawing/2014/main" id="{66E65841-2EE5-4878-8255-D011FF9C96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20484" y="-153474"/>
                <a:ext cx="5664198" cy="4536045"/>
              </a:xfrm>
              <a:prstGeom prst="rect">
                <a:avLst/>
              </a:prstGeom>
            </p:spPr>
          </p:pic>
          <p:pic>
            <p:nvPicPr>
              <p:cNvPr id="14" name="Picture 12" descr="A view of a city street&#10;&#10;Description automatically generated">
                <a:extLst>
                  <a:ext uri="{FF2B5EF4-FFF2-40B4-BE49-F238E27FC236}">
                    <a16:creationId xmlns:a16="http://schemas.microsoft.com/office/drawing/2014/main" id="{F89266BA-9498-490E-9A1B-2DA17BD23E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019300" y="-153473"/>
                <a:ext cx="5664200" cy="4536046"/>
              </a:xfrm>
              <a:prstGeom prst="rect">
                <a:avLst/>
              </a:prstGeom>
            </p:spPr>
          </p:pic>
          <p:pic>
            <p:nvPicPr>
              <p:cNvPr id="15" name="Picture 14" descr="A view of a city street&#10;&#10;Description automatically generated">
                <a:extLst>
                  <a:ext uri="{FF2B5EF4-FFF2-40B4-BE49-F238E27FC236}">
                    <a16:creationId xmlns:a16="http://schemas.microsoft.com/office/drawing/2014/main" id="{6CB8C5CA-E04A-42CA-9F17-6D74A6F9D9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60266" y="-153474"/>
                <a:ext cx="5664200" cy="453604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67596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8">
            <a:extLst>
              <a:ext uri="{FF2B5EF4-FFF2-40B4-BE49-F238E27FC236}">
                <a16:creationId xmlns:a16="http://schemas.microsoft.com/office/drawing/2014/main" id="{BC1C9B36-B62D-4E5A-8DB5-06D1B91911D3}"/>
              </a:ext>
            </a:extLst>
          </p:cNvPr>
          <p:cNvSpPr/>
          <p:nvPr/>
        </p:nvSpPr>
        <p:spPr>
          <a:xfrm>
            <a:off x="3619500" y="0"/>
            <a:ext cx="4838700" cy="1104900"/>
          </a:xfrm>
          <a:custGeom>
            <a:avLst/>
            <a:gdLst>
              <a:gd name="connsiteX0" fmla="*/ 0 w 4838700"/>
              <a:gd name="connsiteY0" fmla="*/ 0 h 1104900"/>
              <a:gd name="connsiteX1" fmla="*/ 4838700 w 4838700"/>
              <a:gd name="connsiteY1" fmla="*/ 0 h 1104900"/>
              <a:gd name="connsiteX2" fmla="*/ 4838700 w 4838700"/>
              <a:gd name="connsiteY2" fmla="*/ 800100 h 1104900"/>
              <a:gd name="connsiteX3" fmla="*/ 2476500 w 4838700"/>
              <a:gd name="connsiteY3" fmla="*/ 1104900 h 1104900"/>
              <a:gd name="connsiteX4" fmla="*/ 0 w 4838700"/>
              <a:gd name="connsiteY4" fmla="*/ 8001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700" h="1104900">
                <a:moveTo>
                  <a:pt x="0" y="0"/>
                </a:moveTo>
                <a:lnTo>
                  <a:pt x="4838700" y="0"/>
                </a:lnTo>
                <a:lnTo>
                  <a:pt x="4838700" y="800100"/>
                </a:lnTo>
                <a:lnTo>
                  <a:pt x="2476500" y="1104900"/>
                </a:lnTo>
                <a:lnTo>
                  <a:pt x="0" y="800100"/>
                </a:lnTo>
                <a:close/>
              </a:path>
            </a:pathLst>
          </a:cu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schemeClr val="tx1"/>
              </a:solidFill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1EFC4D67-9617-4E56-84FC-0C53F9BAC4B0}"/>
              </a:ext>
            </a:extLst>
          </p:cNvPr>
          <p:cNvGrpSpPr/>
          <p:nvPr/>
        </p:nvGrpSpPr>
        <p:grpSpPr>
          <a:xfrm>
            <a:off x="1368444" y="309324"/>
            <a:ext cx="6322462" cy="6239323"/>
            <a:chOff x="0" y="0"/>
            <a:chExt cx="7715381" cy="7309778"/>
          </a:xfrm>
        </p:grpSpPr>
        <p:grpSp>
          <p:nvGrpSpPr>
            <p:cNvPr id="37" name="Group 32">
              <a:extLst>
                <a:ext uri="{FF2B5EF4-FFF2-40B4-BE49-F238E27FC236}">
                  <a16:creationId xmlns:a16="http://schemas.microsoft.com/office/drawing/2014/main" id="{9EDC7536-5477-4E4E-A811-7ED6DCE512F8}"/>
                </a:ext>
              </a:extLst>
            </p:cNvPr>
            <p:cNvGrpSpPr/>
            <p:nvPr/>
          </p:nvGrpSpPr>
          <p:grpSpPr>
            <a:xfrm>
              <a:off x="0" y="0"/>
              <a:ext cx="7715381" cy="4479518"/>
              <a:chOff x="0" y="0"/>
              <a:chExt cx="12218565" cy="8014349"/>
            </a:xfrm>
          </p:grpSpPr>
          <p:pic>
            <p:nvPicPr>
              <p:cNvPr id="40" name="Picture 1">
                <a:extLst>
                  <a:ext uri="{FF2B5EF4-FFF2-40B4-BE49-F238E27FC236}">
                    <a16:creationId xmlns:a16="http://schemas.microsoft.com/office/drawing/2014/main" id="{C638F22A-7175-47C6-91D8-7B837E3153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880" t="3107" r="12648" b="53300"/>
              <a:stretch>
                <a:fillRect/>
              </a:stretch>
            </p:blipFill>
            <p:spPr bwMode="auto">
              <a:xfrm>
                <a:off x="19423" y="457200"/>
                <a:ext cx="2066925" cy="2047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17">
                <a:extLst>
                  <a:ext uri="{FF2B5EF4-FFF2-40B4-BE49-F238E27FC236}">
                    <a16:creationId xmlns:a16="http://schemas.microsoft.com/office/drawing/2014/main" id="{B19BD13A-E93C-4438-B00F-9E8E28F87D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2" t="10616" r="18555" b="2592"/>
              <a:stretch>
                <a:fillRect/>
              </a:stretch>
            </p:blipFill>
            <p:spPr bwMode="auto">
              <a:xfrm>
                <a:off x="26565" y="2696605"/>
                <a:ext cx="2052638" cy="228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12">
                <a:extLst>
                  <a:ext uri="{FF2B5EF4-FFF2-40B4-BE49-F238E27FC236}">
                    <a16:creationId xmlns:a16="http://schemas.microsoft.com/office/drawing/2014/main" id="{FA63BFC4-6559-4AAB-94D5-50909E77C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098" t="5290" r="5653" b="6737"/>
              <a:stretch>
                <a:fillRect/>
              </a:stretch>
            </p:blipFill>
            <p:spPr bwMode="auto">
              <a:xfrm>
                <a:off x="19423" y="3076575"/>
                <a:ext cx="2066925" cy="2057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8">
                <a:extLst>
                  <a:ext uri="{FF2B5EF4-FFF2-40B4-BE49-F238E27FC236}">
                    <a16:creationId xmlns:a16="http://schemas.microsoft.com/office/drawing/2014/main" id="{5BC21226-FAE0-4EC7-BB67-CF1414997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" t="1343" r="5090" b="1595"/>
              <a:stretch>
                <a:fillRect/>
              </a:stretch>
            </p:blipFill>
            <p:spPr bwMode="auto">
              <a:xfrm>
                <a:off x="19422" y="5360346"/>
                <a:ext cx="2066925" cy="3905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13">
                <a:extLst>
                  <a:ext uri="{FF2B5EF4-FFF2-40B4-BE49-F238E27FC236}">
                    <a16:creationId xmlns:a16="http://schemas.microsoft.com/office/drawing/2014/main" id="{B93132B2-4663-4987-B30D-B13B67F844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182" t="4369" r="11266" b="6599"/>
              <a:stretch>
                <a:fillRect/>
              </a:stretch>
            </p:blipFill>
            <p:spPr bwMode="auto">
              <a:xfrm>
                <a:off x="0" y="5918515"/>
                <a:ext cx="2105767" cy="2095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5" name="Rectangle 6">
                <a:extLst>
                  <a:ext uri="{FF2B5EF4-FFF2-40B4-BE49-F238E27FC236}">
                    <a16:creationId xmlns:a16="http://schemas.microsoft.com/office/drawing/2014/main" id="{557B699A-06D6-4D21-B236-5BAAD211B0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23" y="0"/>
                <a:ext cx="1219200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6" name="Rectangle 9">
                <a:extLst>
                  <a:ext uri="{FF2B5EF4-FFF2-40B4-BE49-F238E27FC236}">
                    <a16:creationId xmlns:a16="http://schemas.microsoft.com/office/drawing/2014/main" id="{88A3090D-544D-4867-A6D4-25722CD91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65" y="5703246"/>
                <a:ext cx="1219200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" name="Rectangle 10">
                <a:extLst>
                  <a:ext uri="{FF2B5EF4-FFF2-40B4-BE49-F238E27FC236}">
                    <a16:creationId xmlns:a16="http://schemas.microsoft.com/office/drawing/2014/main" id="{BEB8B413-DDFF-46D3-8A2B-F011F4ED88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24" y="6552866"/>
                <a:ext cx="339902" cy="7043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eaLnBrk="0" fontAlgn="base" hangingPunc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100" kern="120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sz="110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8" name="Straight Arrow Connector 15">
                <a:extLst>
                  <a:ext uri="{FF2B5EF4-FFF2-40B4-BE49-F238E27FC236}">
                    <a16:creationId xmlns:a16="http://schemas.microsoft.com/office/drawing/2014/main" id="{10E4A105-B253-4D24-9516-1E2FF4003D53}"/>
                  </a:ext>
                </a:extLst>
              </p:cNvPr>
              <p:cNvCxnSpPr>
                <a:stCxn id="40" idx="2"/>
                <a:endCxn id="41" idx="0"/>
              </p:cNvCxnSpPr>
              <p:nvPr/>
            </p:nvCxnSpPr>
            <p:spPr>
              <a:xfrm flipH="1">
                <a:off x="1052884" y="2505075"/>
                <a:ext cx="2" cy="1915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17">
                <a:extLst>
                  <a:ext uri="{FF2B5EF4-FFF2-40B4-BE49-F238E27FC236}">
                    <a16:creationId xmlns:a16="http://schemas.microsoft.com/office/drawing/2014/main" id="{D601CD86-367F-4BB0-9D2A-59E1005915DE}"/>
                  </a:ext>
                </a:extLst>
              </p:cNvPr>
              <p:cNvCxnSpPr>
                <a:cxnSpLocks/>
                <a:stCxn id="41" idx="2"/>
                <a:endCxn id="42" idx="0"/>
              </p:cNvCxnSpPr>
              <p:nvPr/>
            </p:nvCxnSpPr>
            <p:spPr>
              <a:xfrm>
                <a:off x="1052884" y="2925205"/>
                <a:ext cx="2" cy="15137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23">
                <a:extLst>
                  <a:ext uri="{FF2B5EF4-FFF2-40B4-BE49-F238E27FC236}">
                    <a16:creationId xmlns:a16="http://schemas.microsoft.com/office/drawing/2014/main" id="{C3A30C14-B6A4-42D9-9C7A-230F0684C8B5}"/>
                  </a:ext>
                </a:extLst>
              </p:cNvPr>
              <p:cNvCxnSpPr>
                <a:stCxn id="42" idx="2"/>
                <a:endCxn id="43" idx="0"/>
              </p:cNvCxnSpPr>
              <p:nvPr/>
            </p:nvCxnSpPr>
            <p:spPr>
              <a:xfrm flipH="1">
                <a:off x="1052885" y="5133975"/>
                <a:ext cx="1" cy="22637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26">
                <a:extLst>
                  <a:ext uri="{FF2B5EF4-FFF2-40B4-BE49-F238E27FC236}">
                    <a16:creationId xmlns:a16="http://schemas.microsoft.com/office/drawing/2014/main" id="{A754C085-F8DC-4734-9C4D-D71C58825BA4}"/>
                  </a:ext>
                </a:extLst>
              </p:cNvPr>
              <p:cNvCxnSpPr>
                <a:stCxn id="43" idx="2"/>
                <a:endCxn id="44" idx="0"/>
              </p:cNvCxnSpPr>
              <p:nvPr/>
            </p:nvCxnSpPr>
            <p:spPr>
              <a:xfrm flipH="1">
                <a:off x="1052884" y="5750871"/>
                <a:ext cx="1" cy="1676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8" name="Picture 43">
              <a:extLst>
                <a:ext uri="{FF2B5EF4-FFF2-40B4-BE49-F238E27FC236}">
                  <a16:creationId xmlns:a16="http://schemas.microsoft.com/office/drawing/2014/main" id="{032AF9B0-07A6-4585-B9C6-3C2A962F69C4}"/>
                </a:ext>
              </a:extLst>
            </p:cNvPr>
            <p:cNvPicPr/>
            <p:nvPr/>
          </p:nvPicPr>
          <p:blipFill rotWithShape="1">
            <a:blip r:embed="rId7"/>
            <a:srcRect l="1092" t="721" r="5143" b="291"/>
            <a:stretch/>
          </p:blipFill>
          <p:spPr bwMode="auto">
            <a:xfrm>
              <a:off x="0" y="4572000"/>
              <a:ext cx="1329055" cy="150876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9" name="Picture 46">
              <a:extLst>
                <a:ext uri="{FF2B5EF4-FFF2-40B4-BE49-F238E27FC236}">
                  <a16:creationId xmlns:a16="http://schemas.microsoft.com/office/drawing/2014/main" id="{906A19D5-B3DE-4353-BD3D-A385B4FA5091}"/>
                </a:ext>
              </a:extLst>
            </p:cNvPr>
            <p:cNvPicPr/>
            <p:nvPr/>
          </p:nvPicPr>
          <p:blipFill rotWithShape="1">
            <a:blip r:embed="rId8"/>
            <a:srcRect l="7115" t="3265" r="6308" b="6677"/>
            <a:stretch/>
          </p:blipFill>
          <p:spPr>
            <a:xfrm>
              <a:off x="0" y="6147093"/>
              <a:ext cx="1329055" cy="1162685"/>
            </a:xfrm>
            <a:prstGeom prst="rect">
              <a:avLst/>
            </a:prstGeom>
          </p:spPr>
        </p:pic>
      </p:grpSp>
      <p:pic>
        <p:nvPicPr>
          <p:cNvPr id="52" name="Picture 38">
            <a:extLst>
              <a:ext uri="{FF2B5EF4-FFF2-40B4-BE49-F238E27FC236}">
                <a16:creationId xmlns:a16="http://schemas.microsoft.com/office/drawing/2014/main" id="{73825E16-0B40-4EF6-98C6-75B23D01EE9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60" t="1553" r="4313" b="39431"/>
          <a:stretch/>
        </p:blipFill>
        <p:spPr>
          <a:xfrm>
            <a:off x="5017773" y="5559478"/>
            <a:ext cx="2250276" cy="700659"/>
          </a:xfrm>
          <a:prstGeom prst="rect">
            <a:avLst/>
          </a:prstGeom>
        </p:spPr>
      </p:pic>
      <p:cxnSp>
        <p:nvCxnSpPr>
          <p:cNvPr id="53" name="Straight Arrow Connector 40">
            <a:extLst>
              <a:ext uri="{FF2B5EF4-FFF2-40B4-BE49-F238E27FC236}">
                <a16:creationId xmlns:a16="http://schemas.microsoft.com/office/drawing/2014/main" id="{485CC332-539F-4363-829E-2CE0B85D0661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2457554" y="5909807"/>
            <a:ext cx="25602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42">
            <a:extLst>
              <a:ext uri="{FF2B5EF4-FFF2-40B4-BE49-F238E27FC236}">
                <a16:creationId xmlns:a16="http://schemas.microsoft.com/office/drawing/2014/main" id="{15182885-5DCA-481A-BC5C-57ED9E8F9C2F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7268049" y="5909807"/>
            <a:ext cx="28415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168924D1-4E93-4687-BC79-8C531485F603}"/>
              </a:ext>
            </a:extLst>
          </p:cNvPr>
          <p:cNvGrpSpPr/>
          <p:nvPr/>
        </p:nvGrpSpPr>
        <p:grpSpPr>
          <a:xfrm>
            <a:off x="10109630" y="527448"/>
            <a:ext cx="1089110" cy="6018114"/>
            <a:chOff x="6522341" y="82079"/>
            <a:chExt cx="1336779" cy="7053660"/>
          </a:xfrm>
        </p:grpSpPr>
        <p:pic>
          <p:nvPicPr>
            <p:cNvPr id="56" name="Picture 50">
              <a:extLst>
                <a:ext uri="{FF2B5EF4-FFF2-40B4-BE49-F238E27FC236}">
                  <a16:creationId xmlns:a16="http://schemas.microsoft.com/office/drawing/2014/main" id="{98D9F8CA-B918-4B0F-931A-1CE96C93C933}"/>
                </a:ext>
              </a:extLst>
            </p:cNvPr>
            <p:cNvPicPr/>
            <p:nvPr/>
          </p:nvPicPr>
          <p:blipFill rotWithShape="1">
            <a:blip r:embed="rId10"/>
            <a:srcRect l="8846" t="4169" r="5366" b="7598"/>
            <a:stretch/>
          </p:blipFill>
          <p:spPr>
            <a:xfrm>
              <a:off x="6522389" y="5972471"/>
              <a:ext cx="1336731" cy="1163268"/>
            </a:xfrm>
            <a:prstGeom prst="rect">
              <a:avLst/>
            </a:prstGeom>
          </p:spPr>
        </p:pic>
        <p:pic>
          <p:nvPicPr>
            <p:cNvPr id="57" name="Picture 47">
              <a:extLst>
                <a:ext uri="{FF2B5EF4-FFF2-40B4-BE49-F238E27FC236}">
                  <a16:creationId xmlns:a16="http://schemas.microsoft.com/office/drawing/2014/main" id="{03BFA8F1-4800-444B-AA71-F3211638CF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528" t="1369" r="9205" b="486"/>
            <a:stretch/>
          </p:blipFill>
          <p:spPr>
            <a:xfrm>
              <a:off x="6522341" y="3881657"/>
              <a:ext cx="1336777" cy="1615743"/>
            </a:xfrm>
            <a:prstGeom prst="rect">
              <a:avLst/>
            </a:prstGeom>
          </p:spPr>
        </p:pic>
        <p:cxnSp>
          <p:nvCxnSpPr>
            <p:cNvPr id="58" name="Straight Arrow Connector 49">
              <a:extLst>
                <a:ext uri="{FF2B5EF4-FFF2-40B4-BE49-F238E27FC236}">
                  <a16:creationId xmlns:a16="http://schemas.microsoft.com/office/drawing/2014/main" id="{C604ADAA-41BC-4563-9A7E-8E6DB3726035}"/>
                </a:ext>
              </a:extLst>
            </p:cNvPr>
            <p:cNvCxnSpPr>
              <a:stCxn id="56" idx="0"/>
              <a:endCxn id="57" idx="2"/>
            </p:cNvCxnSpPr>
            <p:nvPr/>
          </p:nvCxnSpPr>
          <p:spPr>
            <a:xfrm flipH="1" flipV="1">
              <a:off x="7190730" y="5497400"/>
              <a:ext cx="25" cy="4750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Picture 61">
              <a:extLst>
                <a:ext uri="{FF2B5EF4-FFF2-40B4-BE49-F238E27FC236}">
                  <a16:creationId xmlns:a16="http://schemas.microsoft.com/office/drawing/2014/main" id="{A6C9D33C-A133-45D4-8092-5DAD97FD235E}"/>
                </a:ext>
              </a:extLst>
            </p:cNvPr>
            <p:cNvPicPr/>
            <p:nvPr/>
          </p:nvPicPr>
          <p:blipFill rotWithShape="1">
            <a:blip r:embed="rId12"/>
            <a:srcRect l="9935" t="4181" r="5256" b="6855"/>
            <a:stretch/>
          </p:blipFill>
          <p:spPr>
            <a:xfrm>
              <a:off x="6522345" y="2298034"/>
              <a:ext cx="1336773" cy="1191328"/>
            </a:xfrm>
            <a:prstGeom prst="rect">
              <a:avLst/>
            </a:prstGeom>
          </p:spPr>
        </p:pic>
        <p:cxnSp>
          <p:nvCxnSpPr>
            <p:cNvPr id="60" name="Straight Arrow Connector 52">
              <a:extLst>
                <a:ext uri="{FF2B5EF4-FFF2-40B4-BE49-F238E27FC236}">
                  <a16:creationId xmlns:a16="http://schemas.microsoft.com/office/drawing/2014/main" id="{124DD6CB-307D-46BE-8932-3DB4A9BD7708}"/>
                </a:ext>
              </a:extLst>
            </p:cNvPr>
            <p:cNvCxnSpPr>
              <a:stCxn id="57" idx="0"/>
              <a:endCxn id="59" idx="2"/>
            </p:cNvCxnSpPr>
            <p:nvPr/>
          </p:nvCxnSpPr>
          <p:spPr>
            <a:xfrm flipV="1">
              <a:off x="7190730" y="3489363"/>
              <a:ext cx="2" cy="3922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1" name="Picture 53">
              <a:extLst>
                <a:ext uri="{FF2B5EF4-FFF2-40B4-BE49-F238E27FC236}">
                  <a16:creationId xmlns:a16="http://schemas.microsoft.com/office/drawing/2014/main" id="{03C1DCB6-DC23-4E22-A74D-0B79866C66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406" t="11104" r="7976" b="5841"/>
            <a:stretch/>
          </p:blipFill>
          <p:spPr>
            <a:xfrm>
              <a:off x="6522389" y="1713527"/>
              <a:ext cx="1336729" cy="274992"/>
            </a:xfrm>
            <a:prstGeom prst="rect">
              <a:avLst/>
            </a:prstGeom>
          </p:spPr>
        </p:pic>
        <p:pic>
          <p:nvPicPr>
            <p:cNvPr id="62" name="Picture 65">
              <a:extLst>
                <a:ext uri="{FF2B5EF4-FFF2-40B4-BE49-F238E27FC236}">
                  <a16:creationId xmlns:a16="http://schemas.microsoft.com/office/drawing/2014/main" id="{CDFDCC8A-2A49-4452-AD95-CC65720DA41E}"/>
                </a:ext>
              </a:extLst>
            </p:cNvPr>
            <p:cNvPicPr/>
            <p:nvPr/>
          </p:nvPicPr>
          <p:blipFill rotWithShape="1">
            <a:blip r:embed="rId14"/>
            <a:srcRect l="9426" t="3883" r="5918" b="8322"/>
            <a:stretch/>
          </p:blipFill>
          <p:spPr>
            <a:xfrm>
              <a:off x="6522400" y="82079"/>
              <a:ext cx="1336718" cy="1235881"/>
            </a:xfrm>
            <a:prstGeom prst="rect">
              <a:avLst/>
            </a:prstGeom>
          </p:spPr>
        </p:pic>
        <p:cxnSp>
          <p:nvCxnSpPr>
            <p:cNvPr id="63" name="Straight Arrow Connector 58">
              <a:extLst>
                <a:ext uri="{FF2B5EF4-FFF2-40B4-BE49-F238E27FC236}">
                  <a16:creationId xmlns:a16="http://schemas.microsoft.com/office/drawing/2014/main" id="{1150B5E2-D0E4-47B6-A87C-160C7BB1A539}"/>
                </a:ext>
              </a:extLst>
            </p:cNvPr>
            <p:cNvCxnSpPr>
              <a:stCxn id="59" idx="0"/>
              <a:endCxn id="61" idx="2"/>
            </p:cNvCxnSpPr>
            <p:nvPr/>
          </p:nvCxnSpPr>
          <p:spPr>
            <a:xfrm flipV="1">
              <a:off x="7190732" y="1988519"/>
              <a:ext cx="23" cy="3095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0">
              <a:extLst>
                <a:ext uri="{FF2B5EF4-FFF2-40B4-BE49-F238E27FC236}">
                  <a16:creationId xmlns:a16="http://schemas.microsoft.com/office/drawing/2014/main" id="{64036C16-60F6-403B-A47E-EEAB28054064}"/>
                </a:ext>
              </a:extLst>
            </p:cNvPr>
            <p:cNvCxnSpPr>
              <a:stCxn id="61" idx="0"/>
              <a:endCxn id="62" idx="2"/>
            </p:cNvCxnSpPr>
            <p:nvPr/>
          </p:nvCxnSpPr>
          <p:spPr>
            <a:xfrm flipV="1">
              <a:off x="7190754" y="1317960"/>
              <a:ext cx="5" cy="3955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TextBox 24">
            <a:extLst>
              <a:ext uri="{FF2B5EF4-FFF2-40B4-BE49-F238E27FC236}">
                <a16:creationId xmlns:a16="http://schemas.microsoft.com/office/drawing/2014/main" id="{9A607EF6-CA53-4845-8A7B-1A3F0791817E}"/>
              </a:ext>
            </a:extLst>
          </p:cNvPr>
          <p:cNvSpPr txBox="1"/>
          <p:nvPr/>
        </p:nvSpPr>
        <p:spPr>
          <a:xfrm>
            <a:off x="2762774" y="1419534"/>
            <a:ext cx="72420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The architecture of </a:t>
            </a:r>
            <a:r>
              <a:rPr lang="en-US" sz="2400" dirty="0" err="1">
                <a:solidFill>
                  <a:schemeClr val="tx1">
                    <a:lumMod val="85000"/>
                  </a:schemeClr>
                </a:solidFill>
              </a:rPr>
              <a:t>Unet</a:t>
            </a:r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 we build shows as following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First, we use 4 times down-sampling with 3*3 size kernel to get the high-level abstract feature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Then we use up-sampling on the feature map to output map at equal size of input image.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The output of </a:t>
            </a:r>
            <a:r>
              <a:rPr lang="en-US" sz="2400" dirty="0" err="1">
                <a:solidFill>
                  <a:schemeClr val="tx1">
                    <a:lumMod val="85000"/>
                  </a:schemeClr>
                </a:solidFill>
              </a:rPr>
              <a:t>Unet</a:t>
            </a:r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 model is a pixel-wise possibility For the purpose of accurately target localize.</a:t>
            </a:r>
          </a:p>
        </p:txBody>
      </p:sp>
    </p:spTree>
    <p:extLst>
      <p:ext uri="{BB962C8B-B14F-4D97-AF65-F5344CB8AC3E}">
        <p14:creationId xmlns:p14="http://schemas.microsoft.com/office/powerpoint/2010/main" val="2683577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8">
            <a:extLst>
              <a:ext uri="{FF2B5EF4-FFF2-40B4-BE49-F238E27FC236}">
                <a16:creationId xmlns:a16="http://schemas.microsoft.com/office/drawing/2014/main" id="{BC1C9B36-B62D-4E5A-8DB5-06D1B91911D3}"/>
              </a:ext>
            </a:extLst>
          </p:cNvPr>
          <p:cNvSpPr/>
          <p:nvPr/>
        </p:nvSpPr>
        <p:spPr>
          <a:xfrm>
            <a:off x="3619500" y="0"/>
            <a:ext cx="4838700" cy="1104900"/>
          </a:xfrm>
          <a:custGeom>
            <a:avLst/>
            <a:gdLst>
              <a:gd name="connsiteX0" fmla="*/ 0 w 4838700"/>
              <a:gd name="connsiteY0" fmla="*/ 0 h 1104900"/>
              <a:gd name="connsiteX1" fmla="*/ 4838700 w 4838700"/>
              <a:gd name="connsiteY1" fmla="*/ 0 h 1104900"/>
              <a:gd name="connsiteX2" fmla="*/ 4838700 w 4838700"/>
              <a:gd name="connsiteY2" fmla="*/ 800100 h 1104900"/>
              <a:gd name="connsiteX3" fmla="*/ 2476500 w 4838700"/>
              <a:gd name="connsiteY3" fmla="*/ 1104900 h 1104900"/>
              <a:gd name="connsiteX4" fmla="*/ 0 w 4838700"/>
              <a:gd name="connsiteY4" fmla="*/ 8001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700" h="1104900">
                <a:moveTo>
                  <a:pt x="0" y="0"/>
                </a:moveTo>
                <a:lnTo>
                  <a:pt x="4838700" y="0"/>
                </a:lnTo>
                <a:lnTo>
                  <a:pt x="4838700" y="800100"/>
                </a:lnTo>
                <a:lnTo>
                  <a:pt x="2476500" y="1104900"/>
                </a:lnTo>
                <a:lnTo>
                  <a:pt x="0" y="800100"/>
                </a:lnTo>
                <a:close/>
              </a:path>
            </a:pathLst>
          </a:cu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664473C0-2705-4F97-A297-502466F6E06E}"/>
              </a:ext>
            </a:extLst>
          </p:cNvPr>
          <p:cNvSpPr txBox="1"/>
          <p:nvPr/>
        </p:nvSpPr>
        <p:spPr>
          <a:xfrm>
            <a:off x="5365967" y="1636998"/>
            <a:ext cx="61287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Segmentation result showing at left. The </a:t>
            </a:r>
            <a:r>
              <a:rPr lang="en-US" sz="2400" dirty="0" err="1">
                <a:solidFill>
                  <a:schemeClr val="tx1">
                    <a:lumMod val="85000"/>
                  </a:schemeClr>
                </a:solidFill>
              </a:rPr>
              <a:t>Unet</a:t>
            </a:r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 can nicely mapping the position of crosswalk.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Finally, we evaluated on the best model and achieve mean </a:t>
            </a:r>
            <a:r>
              <a:rPr lang="en-US" sz="2400" dirty="0" err="1">
                <a:solidFill>
                  <a:schemeClr val="tx1">
                    <a:lumMod val="85000"/>
                  </a:schemeClr>
                </a:solidFill>
              </a:rPr>
              <a:t>IoU</a:t>
            </a:r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 at 0.86302 by setting threshold equals to 0.5 and best F1-score at 0.89587.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85000"/>
                </a:schemeClr>
              </a:solidFill>
            </a:endParaRPr>
          </a:p>
        </p:txBody>
      </p:sp>
      <p:grpSp>
        <p:nvGrpSpPr>
          <p:cNvPr id="4" name="Group 6">
            <a:extLst>
              <a:ext uri="{FF2B5EF4-FFF2-40B4-BE49-F238E27FC236}">
                <a16:creationId xmlns:a16="http://schemas.microsoft.com/office/drawing/2014/main" id="{3AB76CD3-66C4-44AF-917A-E9C12047F3BB}"/>
              </a:ext>
            </a:extLst>
          </p:cNvPr>
          <p:cNvGrpSpPr/>
          <p:nvPr/>
        </p:nvGrpSpPr>
        <p:grpSpPr>
          <a:xfrm>
            <a:off x="879982" y="1636998"/>
            <a:ext cx="4080079" cy="3957180"/>
            <a:chOff x="1446465" y="0"/>
            <a:chExt cx="7070992" cy="685800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B4960F8-8478-4078-B80F-D35EFDE77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65193" y="0"/>
              <a:ext cx="3452264" cy="6858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43AEBB0-AE2A-4F7C-A640-AF2AF8EE9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6465" y="0"/>
              <a:ext cx="3618728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7745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8">
            <a:extLst>
              <a:ext uri="{FF2B5EF4-FFF2-40B4-BE49-F238E27FC236}">
                <a16:creationId xmlns:a16="http://schemas.microsoft.com/office/drawing/2014/main" id="{BC1C9B36-B62D-4E5A-8DB5-06D1B91911D3}"/>
              </a:ext>
            </a:extLst>
          </p:cNvPr>
          <p:cNvSpPr/>
          <p:nvPr/>
        </p:nvSpPr>
        <p:spPr>
          <a:xfrm>
            <a:off x="3619500" y="0"/>
            <a:ext cx="4838700" cy="1104900"/>
          </a:xfrm>
          <a:custGeom>
            <a:avLst/>
            <a:gdLst>
              <a:gd name="connsiteX0" fmla="*/ 0 w 4838700"/>
              <a:gd name="connsiteY0" fmla="*/ 0 h 1104900"/>
              <a:gd name="connsiteX1" fmla="*/ 4838700 w 4838700"/>
              <a:gd name="connsiteY1" fmla="*/ 0 h 1104900"/>
              <a:gd name="connsiteX2" fmla="*/ 4838700 w 4838700"/>
              <a:gd name="connsiteY2" fmla="*/ 800100 h 1104900"/>
              <a:gd name="connsiteX3" fmla="*/ 2476500 w 4838700"/>
              <a:gd name="connsiteY3" fmla="*/ 1104900 h 1104900"/>
              <a:gd name="connsiteX4" fmla="*/ 0 w 4838700"/>
              <a:gd name="connsiteY4" fmla="*/ 8001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700" h="1104900">
                <a:moveTo>
                  <a:pt x="0" y="0"/>
                </a:moveTo>
                <a:lnTo>
                  <a:pt x="4838700" y="0"/>
                </a:lnTo>
                <a:lnTo>
                  <a:pt x="4838700" y="800100"/>
                </a:lnTo>
                <a:lnTo>
                  <a:pt x="2476500" y="1104900"/>
                </a:lnTo>
                <a:lnTo>
                  <a:pt x="0" y="800100"/>
                </a:lnTo>
                <a:close/>
              </a:path>
            </a:pathLst>
          </a:cu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664473C0-2705-4F97-A297-502466F6E06E}"/>
              </a:ext>
            </a:extLst>
          </p:cNvPr>
          <p:cNvSpPr txBox="1"/>
          <p:nvPr/>
        </p:nvSpPr>
        <p:spPr>
          <a:xfrm>
            <a:off x="963706" y="1772725"/>
            <a:ext cx="103856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After the semantic segmentation, we deploy Hough Transfer on the output image to detect the orientation and position of crosswalk.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The pipeline of Hough Transfer shows as following slide.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Because of the crosswalk images are One-point perspective, we can detect the orientation of zebra-crossing by calculating vanishing point.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814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多边形 8"/>
          <p:cNvSpPr/>
          <p:nvPr/>
        </p:nvSpPr>
        <p:spPr>
          <a:xfrm>
            <a:off x="3619500" y="0"/>
            <a:ext cx="4838700" cy="1104900"/>
          </a:xfrm>
          <a:custGeom>
            <a:avLst/>
            <a:gdLst>
              <a:gd name="connsiteX0" fmla="*/ 0 w 4838700"/>
              <a:gd name="connsiteY0" fmla="*/ 0 h 1104900"/>
              <a:gd name="connsiteX1" fmla="*/ 4838700 w 4838700"/>
              <a:gd name="connsiteY1" fmla="*/ 0 h 1104900"/>
              <a:gd name="connsiteX2" fmla="*/ 4838700 w 4838700"/>
              <a:gd name="connsiteY2" fmla="*/ 800100 h 1104900"/>
              <a:gd name="connsiteX3" fmla="*/ 2476500 w 4838700"/>
              <a:gd name="connsiteY3" fmla="*/ 1104900 h 1104900"/>
              <a:gd name="connsiteX4" fmla="*/ 0 w 4838700"/>
              <a:gd name="connsiteY4" fmla="*/ 8001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700" h="1104900">
                <a:moveTo>
                  <a:pt x="0" y="0"/>
                </a:moveTo>
                <a:lnTo>
                  <a:pt x="4838700" y="0"/>
                </a:lnTo>
                <a:lnTo>
                  <a:pt x="4838700" y="800100"/>
                </a:lnTo>
                <a:lnTo>
                  <a:pt x="2476500" y="1104900"/>
                </a:lnTo>
                <a:lnTo>
                  <a:pt x="0" y="800100"/>
                </a:lnTo>
                <a:close/>
              </a:path>
            </a:pathLst>
          </a:cu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Background</a:t>
            </a:r>
            <a:endParaRPr lang="zh-CN" altLang="en-US" sz="3200" dirty="0"/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1C3DFA68-98EB-4D4C-A74E-E64A2C0D7EDC}"/>
              </a:ext>
            </a:extLst>
          </p:cNvPr>
          <p:cNvSpPr txBox="1"/>
          <p:nvPr/>
        </p:nvSpPr>
        <p:spPr>
          <a:xfrm>
            <a:off x="855008" y="2023782"/>
            <a:ext cx="107004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</a:schemeClr>
                </a:solidFill>
              </a:rPr>
              <a:t>The risk of pneumonia is immense for many, especially in developing nations where people rely on polluting forms of energy.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</a:schemeClr>
                </a:solidFill>
              </a:rPr>
              <a:t>The problem can be further aggravated due to the dearth of medical resources and personnel.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</a:schemeClr>
                </a:solidFill>
              </a:rPr>
              <a:t>One of the most urgent needs in combatting pneumonia is a cost-effective way of X-ray photos diagnosing.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8">
            <a:extLst>
              <a:ext uri="{FF2B5EF4-FFF2-40B4-BE49-F238E27FC236}">
                <a16:creationId xmlns:a16="http://schemas.microsoft.com/office/drawing/2014/main" id="{BC1C9B36-B62D-4E5A-8DB5-06D1B91911D3}"/>
              </a:ext>
            </a:extLst>
          </p:cNvPr>
          <p:cNvSpPr/>
          <p:nvPr/>
        </p:nvSpPr>
        <p:spPr>
          <a:xfrm>
            <a:off x="3619500" y="0"/>
            <a:ext cx="4838700" cy="1104900"/>
          </a:xfrm>
          <a:custGeom>
            <a:avLst/>
            <a:gdLst>
              <a:gd name="connsiteX0" fmla="*/ 0 w 4838700"/>
              <a:gd name="connsiteY0" fmla="*/ 0 h 1104900"/>
              <a:gd name="connsiteX1" fmla="*/ 4838700 w 4838700"/>
              <a:gd name="connsiteY1" fmla="*/ 0 h 1104900"/>
              <a:gd name="connsiteX2" fmla="*/ 4838700 w 4838700"/>
              <a:gd name="connsiteY2" fmla="*/ 800100 h 1104900"/>
              <a:gd name="connsiteX3" fmla="*/ 2476500 w 4838700"/>
              <a:gd name="connsiteY3" fmla="*/ 1104900 h 1104900"/>
              <a:gd name="connsiteX4" fmla="*/ 0 w 4838700"/>
              <a:gd name="connsiteY4" fmla="*/ 8001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700" h="1104900">
                <a:moveTo>
                  <a:pt x="0" y="0"/>
                </a:moveTo>
                <a:lnTo>
                  <a:pt x="4838700" y="0"/>
                </a:lnTo>
                <a:lnTo>
                  <a:pt x="4838700" y="800100"/>
                </a:lnTo>
                <a:lnTo>
                  <a:pt x="2476500" y="1104900"/>
                </a:lnTo>
                <a:lnTo>
                  <a:pt x="0" y="800100"/>
                </a:lnTo>
                <a:close/>
              </a:path>
            </a:pathLst>
          </a:cu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schemeClr val="tx1"/>
              </a:solidFill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1F0E127-0D94-49CE-B5CC-C9E2F6C71765}"/>
              </a:ext>
            </a:extLst>
          </p:cNvPr>
          <p:cNvGrpSpPr/>
          <p:nvPr/>
        </p:nvGrpSpPr>
        <p:grpSpPr>
          <a:xfrm>
            <a:off x="2181980" y="1416677"/>
            <a:ext cx="7828039" cy="4938270"/>
            <a:chOff x="-2126343" y="-1850571"/>
            <a:chExt cx="12409762" cy="782862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0901300-FA83-4D68-B850-64E796921D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645" t="4023" r="5026" b="7184"/>
            <a:stretch/>
          </p:blipFill>
          <p:spPr>
            <a:xfrm>
              <a:off x="-2126343" y="-1850571"/>
              <a:ext cx="3262313" cy="326231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7F8D07-5E79-4A7B-A91C-2D7CF78DC6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224" t="10250" r="16069" b="4790"/>
            <a:stretch/>
          </p:blipFill>
          <p:spPr>
            <a:xfrm>
              <a:off x="2438400" y="-1850571"/>
              <a:ext cx="3269670" cy="326231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89D32D8-240B-47B1-A891-B0F02C80FB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549" t="4869" r="6914" b="6022"/>
            <a:stretch/>
          </p:blipFill>
          <p:spPr>
            <a:xfrm>
              <a:off x="7010501" y="-1850571"/>
              <a:ext cx="3272918" cy="3262313"/>
            </a:xfrm>
            <a:prstGeom prst="rect">
              <a:avLst/>
            </a:prstGeom>
          </p:spPr>
        </p:pic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CF88E333-89B6-4111-9DA1-A7361AA14C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560" t="3410" r="6444" b="5524"/>
            <a:stretch/>
          </p:blipFill>
          <p:spPr>
            <a:xfrm>
              <a:off x="6966537" y="2710313"/>
              <a:ext cx="3269653" cy="3262313"/>
            </a:xfrm>
            <a:prstGeom prst="rect">
              <a:avLst/>
            </a:prstGeom>
          </p:spPr>
        </p:pic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63A9FC8D-F853-4C07-BB12-97BF5218A3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564" t="3103" r="8283" b="6024"/>
            <a:stretch/>
          </p:blipFill>
          <p:spPr>
            <a:xfrm>
              <a:off x="2453826" y="2710312"/>
              <a:ext cx="3254244" cy="3262313"/>
            </a:xfrm>
            <a:prstGeom prst="rect">
              <a:avLst/>
            </a:prstGeom>
          </p:spPr>
        </p:pic>
        <p:pic>
          <p:nvPicPr>
            <p:cNvPr id="11" name="Picture 11">
              <a:extLst>
                <a:ext uri="{FF2B5EF4-FFF2-40B4-BE49-F238E27FC236}">
                  <a16:creationId xmlns:a16="http://schemas.microsoft.com/office/drawing/2014/main" id="{CF11FEBC-BF3E-49B5-B104-C385459963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062" t="1911" r="12883" b="5807"/>
            <a:stretch/>
          </p:blipFill>
          <p:spPr>
            <a:xfrm>
              <a:off x="-2110601" y="2710312"/>
              <a:ext cx="3278542" cy="3267739"/>
            </a:xfrm>
            <a:prstGeom prst="rect">
              <a:avLst/>
            </a:prstGeom>
          </p:spPr>
        </p:pic>
        <p:cxnSp>
          <p:nvCxnSpPr>
            <p:cNvPr id="12" name="Straight Arrow Connector 13">
              <a:extLst>
                <a:ext uri="{FF2B5EF4-FFF2-40B4-BE49-F238E27FC236}">
                  <a16:creationId xmlns:a16="http://schemas.microsoft.com/office/drawing/2014/main" id="{F0E36E85-96B9-4CF4-8C96-21319CACF558}"/>
                </a:ext>
              </a:extLst>
            </p:cNvPr>
            <p:cNvCxnSpPr>
              <a:cxnSpLocks/>
            </p:cNvCxnSpPr>
            <p:nvPr/>
          </p:nvCxnSpPr>
          <p:spPr>
            <a:xfrm>
              <a:off x="1281113" y="-304800"/>
              <a:ext cx="10121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6">
              <a:extLst>
                <a:ext uri="{FF2B5EF4-FFF2-40B4-BE49-F238E27FC236}">
                  <a16:creationId xmlns:a16="http://schemas.microsoft.com/office/drawing/2014/main" id="{74158FB7-7910-478D-A618-DB8C778092F1}"/>
                </a:ext>
              </a:extLst>
            </p:cNvPr>
            <p:cNvCxnSpPr>
              <a:cxnSpLocks/>
            </p:cNvCxnSpPr>
            <p:nvPr/>
          </p:nvCxnSpPr>
          <p:spPr>
            <a:xfrm>
              <a:off x="5833548" y="-304800"/>
              <a:ext cx="10121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8">
              <a:extLst>
                <a:ext uri="{FF2B5EF4-FFF2-40B4-BE49-F238E27FC236}">
                  <a16:creationId xmlns:a16="http://schemas.microsoft.com/office/drawing/2014/main" id="{D4D48D71-3648-480D-8FC3-8DD0F9E0BECA}"/>
                </a:ext>
              </a:extLst>
            </p:cNvPr>
            <p:cNvCxnSpPr>
              <a:cxnSpLocks/>
            </p:cNvCxnSpPr>
            <p:nvPr/>
          </p:nvCxnSpPr>
          <p:spPr>
            <a:xfrm>
              <a:off x="8601363" y="1562997"/>
              <a:ext cx="0" cy="10014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24">
              <a:extLst>
                <a:ext uri="{FF2B5EF4-FFF2-40B4-BE49-F238E27FC236}">
                  <a16:creationId xmlns:a16="http://schemas.microsoft.com/office/drawing/2014/main" id="{A1C0349D-4843-4411-B801-31FF888D5E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3548" y="4366634"/>
              <a:ext cx="10121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25">
              <a:extLst>
                <a:ext uri="{FF2B5EF4-FFF2-40B4-BE49-F238E27FC236}">
                  <a16:creationId xmlns:a16="http://schemas.microsoft.com/office/drawing/2014/main" id="{4820FE73-8985-4C5B-86EA-77AE7570FE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4812" y="4366634"/>
              <a:ext cx="10121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0017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8">
            <a:extLst>
              <a:ext uri="{FF2B5EF4-FFF2-40B4-BE49-F238E27FC236}">
                <a16:creationId xmlns:a16="http://schemas.microsoft.com/office/drawing/2014/main" id="{BC1C9B36-B62D-4E5A-8DB5-06D1B91911D3}"/>
              </a:ext>
            </a:extLst>
          </p:cNvPr>
          <p:cNvSpPr/>
          <p:nvPr/>
        </p:nvSpPr>
        <p:spPr>
          <a:xfrm>
            <a:off x="3619500" y="0"/>
            <a:ext cx="4838700" cy="1104900"/>
          </a:xfrm>
          <a:custGeom>
            <a:avLst/>
            <a:gdLst>
              <a:gd name="connsiteX0" fmla="*/ 0 w 4838700"/>
              <a:gd name="connsiteY0" fmla="*/ 0 h 1104900"/>
              <a:gd name="connsiteX1" fmla="*/ 4838700 w 4838700"/>
              <a:gd name="connsiteY1" fmla="*/ 0 h 1104900"/>
              <a:gd name="connsiteX2" fmla="*/ 4838700 w 4838700"/>
              <a:gd name="connsiteY2" fmla="*/ 800100 h 1104900"/>
              <a:gd name="connsiteX3" fmla="*/ 2476500 w 4838700"/>
              <a:gd name="connsiteY3" fmla="*/ 1104900 h 1104900"/>
              <a:gd name="connsiteX4" fmla="*/ 0 w 4838700"/>
              <a:gd name="connsiteY4" fmla="*/ 8001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700" h="1104900">
                <a:moveTo>
                  <a:pt x="0" y="0"/>
                </a:moveTo>
                <a:lnTo>
                  <a:pt x="4838700" y="0"/>
                </a:lnTo>
                <a:lnTo>
                  <a:pt x="4838700" y="800100"/>
                </a:lnTo>
                <a:lnTo>
                  <a:pt x="2476500" y="1104900"/>
                </a:lnTo>
                <a:lnTo>
                  <a:pt x="0" y="800100"/>
                </a:lnTo>
                <a:close/>
              </a:path>
            </a:pathLst>
          </a:cu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28" name="TextBox 24">
            <a:extLst>
              <a:ext uri="{FF2B5EF4-FFF2-40B4-BE49-F238E27FC236}">
                <a16:creationId xmlns:a16="http://schemas.microsoft.com/office/drawing/2014/main" id="{9CDE6206-C08C-473B-85F2-389F75DD86BD}"/>
              </a:ext>
            </a:extLst>
          </p:cNvPr>
          <p:cNvSpPr txBox="1"/>
          <p:nvPr/>
        </p:nvSpPr>
        <p:spPr>
          <a:xfrm>
            <a:off x="900588" y="1194602"/>
            <a:ext cx="1038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Output for crosswalk detection model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3830BB8-5909-4E75-8325-3CAFAE353526}"/>
              </a:ext>
            </a:extLst>
          </p:cNvPr>
          <p:cNvGrpSpPr/>
          <p:nvPr/>
        </p:nvGrpSpPr>
        <p:grpSpPr>
          <a:xfrm>
            <a:off x="2040988" y="2840082"/>
            <a:ext cx="8110024" cy="2453134"/>
            <a:chOff x="-5552281" y="-1049338"/>
            <a:chExt cx="22709190" cy="6869115"/>
          </a:xfrm>
        </p:grpSpPr>
        <p:pic>
          <p:nvPicPr>
            <p:cNvPr id="19" name="Content Placeholder 4" descr="A close up of a crosswalk in a parking lot&#10;&#10;Description automatically generated">
              <a:extLst>
                <a:ext uri="{FF2B5EF4-FFF2-40B4-BE49-F238E27FC236}">
                  <a16:creationId xmlns:a16="http://schemas.microsoft.com/office/drawing/2014/main" id="{2479E500-ADB0-4549-B091-F66E1E00C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52281" y="-1049338"/>
              <a:ext cx="6869115" cy="6869115"/>
            </a:xfrm>
            <a:prstGeom prst="rect">
              <a:avLst/>
            </a:prstGeom>
          </p:spPr>
        </p:pic>
        <p:pic>
          <p:nvPicPr>
            <p:cNvPr id="20" name="Picture 6" descr="A close up of a crosswalk on a city street&#10;&#10;Description automatically generated">
              <a:extLst>
                <a:ext uri="{FF2B5EF4-FFF2-40B4-BE49-F238E27FC236}">
                  <a16:creationId xmlns:a16="http://schemas.microsoft.com/office/drawing/2014/main" id="{B07DAEDB-A865-4596-8C95-D4759754B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7758" y="-1049338"/>
              <a:ext cx="6869114" cy="6869114"/>
            </a:xfrm>
            <a:prstGeom prst="rect">
              <a:avLst/>
            </a:prstGeom>
          </p:spPr>
        </p:pic>
        <p:pic>
          <p:nvPicPr>
            <p:cNvPr id="21" name="Picture 10" descr="A city street&#10;&#10;Description automatically generated">
              <a:extLst>
                <a:ext uri="{FF2B5EF4-FFF2-40B4-BE49-F238E27FC236}">
                  <a16:creationId xmlns:a16="http://schemas.microsoft.com/office/drawing/2014/main" id="{9B007B74-5D27-4E97-AAF9-87174067F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87795" y="-1049338"/>
              <a:ext cx="6869114" cy="68691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6122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8">
            <a:extLst>
              <a:ext uri="{FF2B5EF4-FFF2-40B4-BE49-F238E27FC236}">
                <a16:creationId xmlns:a16="http://schemas.microsoft.com/office/drawing/2014/main" id="{BC1C9B36-B62D-4E5A-8DB5-06D1B91911D3}"/>
              </a:ext>
            </a:extLst>
          </p:cNvPr>
          <p:cNvSpPr/>
          <p:nvPr/>
        </p:nvSpPr>
        <p:spPr>
          <a:xfrm>
            <a:off x="3619500" y="0"/>
            <a:ext cx="4838700" cy="1104900"/>
          </a:xfrm>
          <a:custGeom>
            <a:avLst/>
            <a:gdLst>
              <a:gd name="connsiteX0" fmla="*/ 0 w 4838700"/>
              <a:gd name="connsiteY0" fmla="*/ 0 h 1104900"/>
              <a:gd name="connsiteX1" fmla="*/ 4838700 w 4838700"/>
              <a:gd name="connsiteY1" fmla="*/ 0 h 1104900"/>
              <a:gd name="connsiteX2" fmla="*/ 4838700 w 4838700"/>
              <a:gd name="connsiteY2" fmla="*/ 800100 h 1104900"/>
              <a:gd name="connsiteX3" fmla="*/ 2476500 w 4838700"/>
              <a:gd name="connsiteY3" fmla="*/ 1104900 h 1104900"/>
              <a:gd name="connsiteX4" fmla="*/ 0 w 4838700"/>
              <a:gd name="connsiteY4" fmla="*/ 8001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700" h="1104900">
                <a:moveTo>
                  <a:pt x="0" y="0"/>
                </a:moveTo>
                <a:lnTo>
                  <a:pt x="4838700" y="0"/>
                </a:lnTo>
                <a:lnTo>
                  <a:pt x="4838700" y="800100"/>
                </a:lnTo>
                <a:lnTo>
                  <a:pt x="2476500" y="1104900"/>
                </a:lnTo>
                <a:lnTo>
                  <a:pt x="0" y="800100"/>
                </a:lnTo>
                <a:close/>
              </a:path>
            </a:pathLst>
          </a:cu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85000"/>
                  </a:schemeClr>
                </a:solidFill>
              </a:rPr>
              <a:t>Future work</a:t>
            </a:r>
          </a:p>
        </p:txBody>
      </p:sp>
      <p:sp>
        <p:nvSpPr>
          <p:cNvPr id="28" name="TextBox 24">
            <a:extLst>
              <a:ext uri="{FF2B5EF4-FFF2-40B4-BE49-F238E27FC236}">
                <a16:creationId xmlns:a16="http://schemas.microsoft.com/office/drawing/2014/main" id="{9CDE6206-C08C-473B-85F2-389F75DD86BD}"/>
              </a:ext>
            </a:extLst>
          </p:cNvPr>
          <p:cNvSpPr txBox="1"/>
          <p:nvPr/>
        </p:nvSpPr>
        <p:spPr>
          <a:xfrm>
            <a:off x="1035816" y="1941576"/>
            <a:ext cx="103856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Next step we are thinking of deploying the detection model on video or stream. Using lighter network and wearable devices for hardware acceleration to guarantee high computing speed and accuracy.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We also considering create our own dataset and relabel the position and orientation of crosswalk</a:t>
            </a:r>
          </a:p>
        </p:txBody>
      </p:sp>
    </p:spTree>
    <p:extLst>
      <p:ext uri="{BB962C8B-B14F-4D97-AF65-F5344CB8AC3E}">
        <p14:creationId xmlns:p14="http://schemas.microsoft.com/office/powerpoint/2010/main" val="1070830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818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B8A112-1F0B-4494-A1AC-DEC295573144}"/>
              </a:ext>
            </a:extLst>
          </p:cNvPr>
          <p:cNvSpPr txBox="1">
            <a:spLocks/>
          </p:cNvSpPr>
          <p:nvPr/>
        </p:nvSpPr>
        <p:spPr>
          <a:xfrm>
            <a:off x="1700212" y="1799458"/>
            <a:ext cx="8791575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            Thank you for your time</a:t>
            </a:r>
          </a:p>
        </p:txBody>
      </p:sp>
    </p:spTree>
    <p:extLst>
      <p:ext uri="{BB962C8B-B14F-4D97-AF65-F5344CB8AC3E}">
        <p14:creationId xmlns:p14="http://schemas.microsoft.com/office/powerpoint/2010/main" val="3427037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多边形 8"/>
          <p:cNvSpPr/>
          <p:nvPr/>
        </p:nvSpPr>
        <p:spPr>
          <a:xfrm>
            <a:off x="3619500" y="0"/>
            <a:ext cx="4838700" cy="1104900"/>
          </a:xfrm>
          <a:custGeom>
            <a:avLst/>
            <a:gdLst>
              <a:gd name="connsiteX0" fmla="*/ 0 w 4838700"/>
              <a:gd name="connsiteY0" fmla="*/ 0 h 1104900"/>
              <a:gd name="connsiteX1" fmla="*/ 4838700 w 4838700"/>
              <a:gd name="connsiteY1" fmla="*/ 0 h 1104900"/>
              <a:gd name="connsiteX2" fmla="*/ 4838700 w 4838700"/>
              <a:gd name="connsiteY2" fmla="*/ 800100 h 1104900"/>
              <a:gd name="connsiteX3" fmla="*/ 2476500 w 4838700"/>
              <a:gd name="connsiteY3" fmla="*/ 1104900 h 1104900"/>
              <a:gd name="connsiteX4" fmla="*/ 0 w 4838700"/>
              <a:gd name="connsiteY4" fmla="*/ 8001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700" h="1104900">
                <a:moveTo>
                  <a:pt x="0" y="0"/>
                </a:moveTo>
                <a:lnTo>
                  <a:pt x="4838700" y="0"/>
                </a:lnTo>
                <a:lnTo>
                  <a:pt x="4838700" y="800100"/>
                </a:lnTo>
                <a:lnTo>
                  <a:pt x="2476500" y="1104900"/>
                </a:lnTo>
                <a:lnTo>
                  <a:pt x="0" y="800100"/>
                </a:lnTo>
                <a:close/>
              </a:path>
            </a:pathLst>
          </a:cu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Abstract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E77608CE-53CC-4F30-9247-0D80CE7D3AE5}"/>
              </a:ext>
            </a:extLst>
          </p:cNvPr>
          <p:cNvSpPr txBox="1"/>
          <p:nvPr/>
        </p:nvSpPr>
        <p:spPr>
          <a:xfrm>
            <a:off x="829236" y="1234845"/>
            <a:ext cx="1066351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</a:schemeClr>
                </a:solidFill>
              </a:rPr>
              <a:t>This project proposes a machine learning model using convolutional neural network to classify and detect the presence of pneumonia from a collection of chest X-ray image samples.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</a:schemeClr>
                </a:solidFill>
              </a:rPr>
              <a:t>This model could help mitigate the reliability and interpretability challenges often faced when dealing with medical imagery.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</a:schemeClr>
                </a:solidFill>
              </a:rPr>
              <a:t>It is difficult to obtain a large amount of pneumonia dataset for this classification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</a:schemeClr>
                </a:solidFill>
              </a:rPr>
              <a:t>Therefore, we deployed Structure Correcting Adversarial Network to segment lung fields relied on a pre-trained model to improve the validation and classification accuracy of the CNN model and achieved remarkable validation accuracy.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26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8">
            <a:extLst>
              <a:ext uri="{FF2B5EF4-FFF2-40B4-BE49-F238E27FC236}">
                <a16:creationId xmlns:a16="http://schemas.microsoft.com/office/drawing/2014/main" id="{2DBF5AA0-7AB6-4DCB-BF33-BA0B07B802C0}"/>
              </a:ext>
            </a:extLst>
          </p:cNvPr>
          <p:cNvSpPr/>
          <p:nvPr/>
        </p:nvSpPr>
        <p:spPr>
          <a:xfrm>
            <a:off x="3619500" y="0"/>
            <a:ext cx="4838700" cy="1104900"/>
          </a:xfrm>
          <a:custGeom>
            <a:avLst/>
            <a:gdLst>
              <a:gd name="connsiteX0" fmla="*/ 0 w 4838700"/>
              <a:gd name="connsiteY0" fmla="*/ 0 h 1104900"/>
              <a:gd name="connsiteX1" fmla="*/ 4838700 w 4838700"/>
              <a:gd name="connsiteY1" fmla="*/ 0 h 1104900"/>
              <a:gd name="connsiteX2" fmla="*/ 4838700 w 4838700"/>
              <a:gd name="connsiteY2" fmla="*/ 800100 h 1104900"/>
              <a:gd name="connsiteX3" fmla="*/ 2476500 w 4838700"/>
              <a:gd name="connsiteY3" fmla="*/ 1104900 h 1104900"/>
              <a:gd name="connsiteX4" fmla="*/ 0 w 4838700"/>
              <a:gd name="connsiteY4" fmla="*/ 8001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700" h="1104900">
                <a:moveTo>
                  <a:pt x="0" y="0"/>
                </a:moveTo>
                <a:lnTo>
                  <a:pt x="4838700" y="0"/>
                </a:lnTo>
                <a:lnTo>
                  <a:pt x="4838700" y="800100"/>
                </a:lnTo>
                <a:lnTo>
                  <a:pt x="2476500" y="1104900"/>
                </a:lnTo>
                <a:lnTo>
                  <a:pt x="0" y="800100"/>
                </a:lnTo>
                <a:close/>
              </a:path>
            </a:pathLst>
          </a:cu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GANs-SCAN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397F9D-509D-4E3F-BAE9-35B2B3A6BB0F}"/>
              </a:ext>
            </a:extLst>
          </p:cNvPr>
          <p:cNvSpPr/>
          <p:nvPr/>
        </p:nvSpPr>
        <p:spPr>
          <a:xfrm>
            <a:off x="802341" y="1201811"/>
            <a:ext cx="1058731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</a:schemeClr>
                </a:solidFill>
                <a:sym typeface="+mn-ea"/>
              </a:rPr>
              <a:t>In medical field, always lacking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</a:rPr>
              <a:t> labeled training data. In this context, generative modeling can still perform well. The adversarial training concept behind GANs theoretically eliminates the need to model explicit pixelwise objective functions by learning a rich similarity metric to tell real and fake data apart. This allows to optimize for concepts in images beyond the pixel-level, leading to more realistic results.</a:t>
            </a:r>
          </a:p>
          <a:p>
            <a:endParaRPr lang="en-US" sz="2400" dirty="0">
              <a:solidFill>
                <a:schemeClr val="tx1">
                  <a:lumMod val="75000"/>
                </a:schemeClr>
              </a:solidFill>
            </a:endParaRPr>
          </a:p>
          <a:p>
            <a:endParaRPr lang="en-US" sz="2400" dirty="0">
              <a:solidFill>
                <a:schemeClr val="tx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</a:schemeClr>
                </a:solidFill>
              </a:rPr>
              <a:t>Dai[1] et al. propose a GAN based solution (SCAN) to enhance global consistency of segmentation and extract contours of the heart and left/right lungs. It is a fully connected network with a VGG down-sampling path and residual blocks to use much fewer feature maps in the generator. And we use this is our preprocessing step.</a:t>
            </a:r>
          </a:p>
        </p:txBody>
      </p:sp>
    </p:spTree>
    <p:extLst>
      <p:ext uri="{BB962C8B-B14F-4D97-AF65-F5344CB8AC3E}">
        <p14:creationId xmlns:p14="http://schemas.microsoft.com/office/powerpoint/2010/main" val="3328207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4">
            <a:extLst>
              <a:ext uri="{FF2B5EF4-FFF2-40B4-BE49-F238E27FC236}">
                <a16:creationId xmlns:a16="http://schemas.microsoft.com/office/drawing/2014/main" id="{323DA4AC-C7A9-4BA7-8513-DCA6233D17B3}"/>
              </a:ext>
            </a:extLst>
          </p:cNvPr>
          <p:cNvSpPr txBox="1"/>
          <p:nvPr/>
        </p:nvSpPr>
        <p:spPr>
          <a:xfrm>
            <a:off x="536653" y="1136232"/>
            <a:ext cx="11014370" cy="2054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rgbClr val="BDBDBD"/>
                </a:solidFill>
                <a:cs typeface="+mn-ea"/>
                <a:sym typeface="+mn-lt"/>
              </a:rPr>
              <a:t>Data Augmentation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BDBDBD"/>
                </a:solidFill>
                <a:cs typeface="+mn-ea"/>
                <a:sym typeface="+mn-lt"/>
              </a:rPr>
              <a:t>Due to lack of data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BDBDBD"/>
                </a:solidFill>
                <a:cs typeface="+mn-ea"/>
                <a:sym typeface="+mn-lt"/>
              </a:rPr>
              <a:t>Increase sample size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BDBDBD"/>
                </a:solidFill>
                <a:cs typeface="+mn-ea"/>
                <a:sym typeface="+mn-lt"/>
              </a:rPr>
              <a:t>We can expand our dataset three times by rotation.</a:t>
            </a:r>
            <a:endParaRPr lang="ru-RU" sz="2400" dirty="0">
              <a:solidFill>
                <a:srgbClr val="BDBDBD"/>
              </a:solidFill>
              <a:cs typeface="+mn-ea"/>
              <a:sym typeface="+mn-lt"/>
            </a:endParaRPr>
          </a:p>
        </p:txBody>
      </p:sp>
      <p:sp>
        <p:nvSpPr>
          <p:cNvPr id="14" name="TextBox 24">
            <a:extLst>
              <a:ext uri="{FF2B5EF4-FFF2-40B4-BE49-F238E27FC236}">
                <a16:creationId xmlns:a16="http://schemas.microsoft.com/office/drawing/2014/main" id="{323DA4AC-C7A9-4BA7-8513-DCA6233D17B3}"/>
              </a:ext>
            </a:extLst>
          </p:cNvPr>
          <p:cNvSpPr txBox="1"/>
          <p:nvPr/>
        </p:nvSpPr>
        <p:spPr>
          <a:xfrm>
            <a:off x="536653" y="3666847"/>
            <a:ext cx="11212272" cy="2054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BDBDBD"/>
                </a:solidFill>
                <a:cs typeface="+mn-ea"/>
                <a:sym typeface="+mn-lt"/>
              </a:rPr>
              <a:t>G</a:t>
            </a:r>
            <a:r>
              <a:rPr lang="en-US" altLang="zh-CN" sz="3600" dirty="0">
                <a:solidFill>
                  <a:srgbClr val="BDBDBD"/>
                </a:solidFill>
                <a:cs typeface="+mn-ea"/>
                <a:sym typeface="+mn-lt"/>
              </a:rPr>
              <a:t>raph process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BDBDBD"/>
                </a:solidFill>
                <a:cs typeface="+mn-ea"/>
                <a:sym typeface="+mn-lt"/>
              </a:rPr>
              <a:t>Decrease unnecessary factors on graphs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BDBDBD"/>
                </a:solidFill>
                <a:cs typeface="+mn-ea"/>
                <a:sym typeface="+mn-lt"/>
              </a:rPr>
              <a:t>Increase emphasis on lung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BDBDBD"/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59464" y="3668075"/>
            <a:ext cx="6054968" cy="1884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Picture 2" descr="A picture containing X-ray film&#10;&#10;Description automatically generated">
            <a:extLst>
              <a:ext uri="{FF2B5EF4-FFF2-40B4-BE49-F238E27FC236}">
                <a16:creationId xmlns:a16="http://schemas.microsoft.com/office/drawing/2014/main" id="{FD9301AA-510D-4692-BA4E-998A9B08D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090" y="3760695"/>
            <a:ext cx="1613283" cy="1698812"/>
          </a:xfrm>
          <a:prstGeom prst="rect">
            <a:avLst/>
          </a:prstGeom>
        </p:spPr>
      </p:pic>
      <p:pic>
        <p:nvPicPr>
          <p:cNvPr id="6" name="Picture 5" descr="A picture containing X-ray film&#10;&#10;Description automatically generated">
            <a:extLst>
              <a:ext uri="{FF2B5EF4-FFF2-40B4-BE49-F238E27FC236}">
                <a16:creationId xmlns:a16="http://schemas.microsoft.com/office/drawing/2014/main" id="{C418DE0C-6B43-4002-A93F-8B36AF1430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307" y="3760695"/>
            <a:ext cx="1613283" cy="1698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542390-697C-492A-B75A-7B15D5EB0D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524" y="3760695"/>
            <a:ext cx="1626805" cy="1698812"/>
          </a:xfrm>
          <a:prstGeom prst="rect">
            <a:avLst/>
          </a:prstGeom>
        </p:spPr>
      </p:pic>
      <p:sp>
        <p:nvSpPr>
          <p:cNvPr id="11" name="任意多边形 8">
            <a:extLst>
              <a:ext uri="{FF2B5EF4-FFF2-40B4-BE49-F238E27FC236}">
                <a16:creationId xmlns:a16="http://schemas.microsoft.com/office/drawing/2014/main" id="{93917B5A-0B4C-4F19-B05E-4E021B795D69}"/>
              </a:ext>
            </a:extLst>
          </p:cNvPr>
          <p:cNvSpPr/>
          <p:nvPr/>
        </p:nvSpPr>
        <p:spPr>
          <a:xfrm>
            <a:off x="3619500" y="0"/>
            <a:ext cx="4838700" cy="1104900"/>
          </a:xfrm>
          <a:custGeom>
            <a:avLst/>
            <a:gdLst>
              <a:gd name="connsiteX0" fmla="*/ 0 w 4838700"/>
              <a:gd name="connsiteY0" fmla="*/ 0 h 1104900"/>
              <a:gd name="connsiteX1" fmla="*/ 4838700 w 4838700"/>
              <a:gd name="connsiteY1" fmla="*/ 0 h 1104900"/>
              <a:gd name="connsiteX2" fmla="*/ 4838700 w 4838700"/>
              <a:gd name="connsiteY2" fmla="*/ 800100 h 1104900"/>
              <a:gd name="connsiteX3" fmla="*/ 2476500 w 4838700"/>
              <a:gd name="connsiteY3" fmla="*/ 1104900 h 1104900"/>
              <a:gd name="connsiteX4" fmla="*/ 0 w 4838700"/>
              <a:gd name="connsiteY4" fmla="*/ 8001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700" h="1104900">
                <a:moveTo>
                  <a:pt x="0" y="0"/>
                </a:moveTo>
                <a:lnTo>
                  <a:pt x="4838700" y="0"/>
                </a:lnTo>
                <a:lnTo>
                  <a:pt x="4838700" y="800100"/>
                </a:lnTo>
                <a:lnTo>
                  <a:pt x="2476500" y="1104900"/>
                </a:lnTo>
                <a:lnTo>
                  <a:pt x="0" y="800100"/>
                </a:lnTo>
                <a:close/>
              </a:path>
            </a:pathLst>
          </a:cu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Preprocess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261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下箭头 3"/>
          <p:cNvSpPr/>
          <p:nvPr/>
        </p:nvSpPr>
        <p:spPr>
          <a:xfrm>
            <a:off x="2067944" y="3632515"/>
            <a:ext cx="323559" cy="569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932570" y="5722080"/>
            <a:ext cx="2686930" cy="7912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Test accuracy with model</a:t>
            </a:r>
            <a:endParaRPr lang="zh-CN" altLang="en-US" dirty="0"/>
          </a:p>
        </p:txBody>
      </p:sp>
      <p:sp>
        <p:nvSpPr>
          <p:cNvPr id="8" name="下箭头 7"/>
          <p:cNvSpPr/>
          <p:nvPr/>
        </p:nvSpPr>
        <p:spPr>
          <a:xfrm>
            <a:off x="2067945" y="5093563"/>
            <a:ext cx="323559" cy="6146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>
            <a:off x="2067944" y="2136008"/>
            <a:ext cx="323559" cy="6053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53607" y="1079143"/>
            <a:ext cx="2352230" cy="10005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Preprocessed data</a:t>
            </a:r>
            <a:endParaRPr lang="zh-CN" altLang="en-US" dirty="0"/>
          </a:p>
        </p:txBody>
      </p:sp>
      <p:sp>
        <p:nvSpPr>
          <p:cNvPr id="11" name="菱形 10"/>
          <p:cNvSpPr/>
          <p:nvPr/>
        </p:nvSpPr>
        <p:spPr>
          <a:xfrm>
            <a:off x="851088" y="2798345"/>
            <a:ext cx="2757268" cy="77721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Pretrained model</a:t>
            </a:r>
            <a:endParaRPr lang="zh-CN" altLang="en-US" dirty="0"/>
          </a:p>
        </p:txBody>
      </p:sp>
      <p:sp>
        <p:nvSpPr>
          <p:cNvPr id="13" name="菱形 12"/>
          <p:cNvSpPr/>
          <p:nvPr/>
        </p:nvSpPr>
        <p:spPr>
          <a:xfrm>
            <a:off x="1025309" y="4259393"/>
            <a:ext cx="2433711" cy="77721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More layers</a:t>
            </a:r>
            <a:endParaRPr lang="zh-CN" altLang="en-US" dirty="0"/>
          </a:p>
        </p:txBody>
      </p:sp>
      <p:cxnSp>
        <p:nvCxnSpPr>
          <p:cNvPr id="19" name="直接箭头连接符 18"/>
          <p:cNvCxnSpPr>
            <a:cxnSpLocks/>
          </p:cNvCxnSpPr>
          <p:nvPr/>
        </p:nvCxnSpPr>
        <p:spPr>
          <a:xfrm>
            <a:off x="3459020" y="1600683"/>
            <a:ext cx="7678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6">
            <a:extLst>
              <a:ext uri="{FF2B5EF4-FFF2-40B4-BE49-F238E27FC236}">
                <a16:creationId xmlns:a16="http://schemas.microsoft.com/office/drawing/2014/main" id="{E494FB5E-89BD-4871-A255-DD8CE764C2A0}"/>
              </a:ext>
            </a:extLst>
          </p:cNvPr>
          <p:cNvSpPr/>
          <p:nvPr/>
        </p:nvSpPr>
        <p:spPr>
          <a:xfrm>
            <a:off x="4329099" y="1362444"/>
            <a:ext cx="7011813" cy="5137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2">
            <a:extLst>
              <a:ext uri="{FF2B5EF4-FFF2-40B4-BE49-F238E27FC236}">
                <a16:creationId xmlns:a16="http://schemas.microsoft.com/office/drawing/2014/main" id="{99A1D1BB-0B3C-4774-9127-A596C928D01D}"/>
              </a:ext>
            </a:extLst>
          </p:cNvPr>
          <p:cNvSpPr txBox="1"/>
          <p:nvPr/>
        </p:nvSpPr>
        <p:spPr>
          <a:xfrm>
            <a:off x="4324259" y="1415074"/>
            <a:ext cx="3039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Original Data</a:t>
            </a:r>
            <a:endParaRPr lang="zh-CN" altLang="en-US" dirty="0"/>
          </a:p>
        </p:txBody>
      </p:sp>
      <p:cxnSp>
        <p:nvCxnSpPr>
          <p:cNvPr id="15" name="直接箭头连接符 8">
            <a:extLst>
              <a:ext uri="{FF2B5EF4-FFF2-40B4-BE49-F238E27FC236}">
                <a16:creationId xmlns:a16="http://schemas.microsoft.com/office/drawing/2014/main" id="{2B57F03A-27CA-4D39-B2D5-CE42DF178D48}"/>
              </a:ext>
            </a:extLst>
          </p:cNvPr>
          <p:cNvCxnSpPr/>
          <p:nvPr/>
        </p:nvCxnSpPr>
        <p:spPr>
          <a:xfrm>
            <a:off x="7324606" y="1926362"/>
            <a:ext cx="18030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下箭头 14">
            <a:extLst>
              <a:ext uri="{FF2B5EF4-FFF2-40B4-BE49-F238E27FC236}">
                <a16:creationId xmlns:a16="http://schemas.microsoft.com/office/drawing/2014/main" id="{6C54D731-A5B9-4497-A025-266A98651CF5}"/>
              </a:ext>
            </a:extLst>
          </p:cNvPr>
          <p:cNvSpPr/>
          <p:nvPr/>
        </p:nvSpPr>
        <p:spPr>
          <a:xfrm>
            <a:off x="7430929" y="2638085"/>
            <a:ext cx="808149" cy="638078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9">
            <a:extLst>
              <a:ext uri="{FF2B5EF4-FFF2-40B4-BE49-F238E27FC236}">
                <a16:creationId xmlns:a16="http://schemas.microsoft.com/office/drawing/2014/main" id="{0673B576-2D77-4105-B12E-530CC8A48DD4}"/>
              </a:ext>
            </a:extLst>
          </p:cNvPr>
          <p:cNvSpPr txBox="1"/>
          <p:nvPr/>
        </p:nvSpPr>
        <p:spPr>
          <a:xfrm>
            <a:off x="4329098" y="4011382"/>
            <a:ext cx="3039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Augmentation</a:t>
            </a:r>
            <a:endParaRPr lang="zh-CN" altLang="en-US" dirty="0"/>
          </a:p>
        </p:txBody>
      </p:sp>
      <p:sp>
        <p:nvSpPr>
          <p:cNvPr id="18" name="文本框 21">
            <a:extLst>
              <a:ext uri="{FF2B5EF4-FFF2-40B4-BE49-F238E27FC236}">
                <a16:creationId xmlns:a16="http://schemas.microsoft.com/office/drawing/2014/main" id="{C6F43CEF-DD62-4877-AF9A-24DAD3ECAAE1}"/>
              </a:ext>
            </a:extLst>
          </p:cNvPr>
          <p:cNvSpPr txBox="1"/>
          <p:nvPr/>
        </p:nvSpPr>
        <p:spPr>
          <a:xfrm>
            <a:off x="4317955" y="5708182"/>
            <a:ext cx="3039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Data processed</a:t>
            </a:r>
            <a:endParaRPr lang="zh-CN" altLang="en-US" dirty="0"/>
          </a:p>
        </p:txBody>
      </p:sp>
      <p:sp>
        <p:nvSpPr>
          <p:cNvPr id="20" name="下箭头 23">
            <a:extLst>
              <a:ext uri="{FF2B5EF4-FFF2-40B4-BE49-F238E27FC236}">
                <a16:creationId xmlns:a16="http://schemas.microsoft.com/office/drawing/2014/main" id="{3DDDABF1-64C2-4845-9763-AE30194EEEEE}"/>
              </a:ext>
            </a:extLst>
          </p:cNvPr>
          <p:cNvSpPr/>
          <p:nvPr/>
        </p:nvSpPr>
        <p:spPr>
          <a:xfrm>
            <a:off x="7452826" y="4083892"/>
            <a:ext cx="808149" cy="636026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621E20-F2B6-4C1D-A4DC-3FD572C4CE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35" t="47581" r="1253"/>
          <a:stretch/>
        </p:blipFill>
        <p:spPr>
          <a:xfrm>
            <a:off x="5199172" y="4807903"/>
            <a:ext cx="5271662" cy="8019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5A8143-A03D-4394-979C-34B7F4F54B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12" t="48759" r="1612"/>
          <a:stretch/>
        </p:blipFill>
        <p:spPr>
          <a:xfrm>
            <a:off x="5221645" y="1784406"/>
            <a:ext cx="5226720" cy="7916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E2DDC6-009C-46DE-9AFB-A7715E37C3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85" r="6024"/>
          <a:stretch/>
        </p:blipFill>
        <p:spPr>
          <a:xfrm>
            <a:off x="6586154" y="3338194"/>
            <a:ext cx="2541494" cy="673188"/>
          </a:xfrm>
          <a:prstGeom prst="rect">
            <a:avLst/>
          </a:prstGeom>
        </p:spPr>
      </p:pic>
      <p:sp>
        <p:nvSpPr>
          <p:cNvPr id="22" name="文本框 19">
            <a:extLst>
              <a:ext uri="{FF2B5EF4-FFF2-40B4-BE49-F238E27FC236}">
                <a16:creationId xmlns:a16="http://schemas.microsoft.com/office/drawing/2014/main" id="{3D7A3506-3D23-4A7B-9596-AB6D11560E55}"/>
              </a:ext>
            </a:extLst>
          </p:cNvPr>
          <p:cNvSpPr txBox="1"/>
          <p:nvPr/>
        </p:nvSpPr>
        <p:spPr>
          <a:xfrm>
            <a:off x="4317955" y="2689274"/>
            <a:ext cx="2976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Segmentation</a:t>
            </a:r>
            <a:endParaRPr lang="zh-CN" altLang="en-US" dirty="0"/>
          </a:p>
        </p:txBody>
      </p:sp>
      <p:sp>
        <p:nvSpPr>
          <p:cNvPr id="27" name="任意多边形 8">
            <a:extLst>
              <a:ext uri="{FF2B5EF4-FFF2-40B4-BE49-F238E27FC236}">
                <a16:creationId xmlns:a16="http://schemas.microsoft.com/office/drawing/2014/main" id="{3AECFBDC-1FB2-48A1-878A-AF37DD0B7FB5}"/>
              </a:ext>
            </a:extLst>
          </p:cNvPr>
          <p:cNvSpPr/>
          <p:nvPr/>
        </p:nvSpPr>
        <p:spPr>
          <a:xfrm>
            <a:off x="3619500" y="0"/>
            <a:ext cx="4838700" cy="1104900"/>
          </a:xfrm>
          <a:custGeom>
            <a:avLst/>
            <a:gdLst>
              <a:gd name="connsiteX0" fmla="*/ 0 w 4838700"/>
              <a:gd name="connsiteY0" fmla="*/ 0 h 1104900"/>
              <a:gd name="connsiteX1" fmla="*/ 4838700 w 4838700"/>
              <a:gd name="connsiteY1" fmla="*/ 0 h 1104900"/>
              <a:gd name="connsiteX2" fmla="*/ 4838700 w 4838700"/>
              <a:gd name="connsiteY2" fmla="*/ 800100 h 1104900"/>
              <a:gd name="connsiteX3" fmla="*/ 2476500 w 4838700"/>
              <a:gd name="connsiteY3" fmla="*/ 1104900 h 1104900"/>
              <a:gd name="connsiteX4" fmla="*/ 0 w 4838700"/>
              <a:gd name="connsiteY4" fmla="*/ 8001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700" h="1104900">
                <a:moveTo>
                  <a:pt x="0" y="0"/>
                </a:moveTo>
                <a:lnTo>
                  <a:pt x="4838700" y="0"/>
                </a:lnTo>
                <a:lnTo>
                  <a:pt x="4838700" y="800100"/>
                </a:lnTo>
                <a:lnTo>
                  <a:pt x="2476500" y="1104900"/>
                </a:lnTo>
                <a:lnTo>
                  <a:pt x="0" y="800100"/>
                </a:lnTo>
                <a:close/>
              </a:path>
            </a:pathLst>
          </a:cu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Construction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638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箭头连接符 18"/>
          <p:cNvCxnSpPr>
            <a:cxnSpLocks/>
          </p:cNvCxnSpPr>
          <p:nvPr/>
        </p:nvCxnSpPr>
        <p:spPr>
          <a:xfrm>
            <a:off x="3671047" y="3188015"/>
            <a:ext cx="5782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6">
            <a:extLst>
              <a:ext uri="{FF2B5EF4-FFF2-40B4-BE49-F238E27FC236}">
                <a16:creationId xmlns:a16="http://schemas.microsoft.com/office/drawing/2014/main" id="{A6EDBE14-971F-46BD-98FC-E2020967F771}"/>
              </a:ext>
            </a:extLst>
          </p:cNvPr>
          <p:cNvSpPr/>
          <p:nvPr/>
        </p:nvSpPr>
        <p:spPr>
          <a:xfrm>
            <a:off x="4329099" y="1376084"/>
            <a:ext cx="7011813" cy="5137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2" name="表格 2">
            <a:extLst>
              <a:ext uri="{FF2B5EF4-FFF2-40B4-BE49-F238E27FC236}">
                <a16:creationId xmlns:a16="http://schemas.microsoft.com/office/drawing/2014/main" id="{382780CB-C21B-4B4E-B84D-148AE294C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898981"/>
              </p:ext>
            </p:extLst>
          </p:nvPr>
        </p:nvGraphicFramePr>
        <p:xfrm>
          <a:off x="7316920" y="1514940"/>
          <a:ext cx="3885128" cy="11295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3535">
                  <a:extLst>
                    <a:ext uri="{9D8B030D-6E8A-4147-A177-3AD203B41FA5}">
                      <a16:colId xmlns:a16="http://schemas.microsoft.com/office/drawing/2014/main" val="2412956160"/>
                    </a:ext>
                  </a:extLst>
                </a:gridCol>
                <a:gridCol w="1018562">
                  <a:extLst>
                    <a:ext uri="{9D8B030D-6E8A-4147-A177-3AD203B41FA5}">
                      <a16:colId xmlns:a16="http://schemas.microsoft.com/office/drawing/2014/main" val="770871578"/>
                    </a:ext>
                  </a:extLst>
                </a:gridCol>
                <a:gridCol w="1001076">
                  <a:extLst>
                    <a:ext uri="{9D8B030D-6E8A-4147-A177-3AD203B41FA5}">
                      <a16:colId xmlns:a16="http://schemas.microsoft.com/office/drawing/2014/main" val="3414611365"/>
                    </a:ext>
                  </a:extLst>
                </a:gridCol>
                <a:gridCol w="811955">
                  <a:extLst>
                    <a:ext uri="{9D8B030D-6E8A-4147-A177-3AD203B41FA5}">
                      <a16:colId xmlns:a16="http://schemas.microsoft.com/office/drawing/2014/main" val="2669128956"/>
                    </a:ext>
                  </a:extLst>
                </a:gridCol>
              </a:tblGrid>
              <a:tr h="38791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Model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T-1</a:t>
                      </a:r>
                      <a:r>
                        <a:rPr lang="en-US" altLang="zh-CN" sz="1600" baseline="0" dirty="0"/>
                        <a:t> ACC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T-5</a:t>
                      </a:r>
                      <a:r>
                        <a:rPr lang="en-US" altLang="zh-CN" sz="1600" baseline="0" dirty="0"/>
                        <a:t> ACC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Depth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785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VGG16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119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VGG19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0.727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788362"/>
                  </a:ext>
                </a:extLst>
              </a:tr>
            </a:tbl>
          </a:graphicData>
        </a:graphic>
      </p:graphicFrame>
      <p:sp>
        <p:nvSpPr>
          <p:cNvPr id="15" name="文本框 5">
            <a:extLst>
              <a:ext uri="{FF2B5EF4-FFF2-40B4-BE49-F238E27FC236}">
                <a16:creationId xmlns:a16="http://schemas.microsoft.com/office/drawing/2014/main" id="{820A2CE0-B989-4D7C-AEC2-8D0A0D3558DA}"/>
              </a:ext>
            </a:extLst>
          </p:cNvPr>
          <p:cNvSpPr txBox="1"/>
          <p:nvPr/>
        </p:nvSpPr>
        <p:spPr>
          <a:xfrm>
            <a:off x="7263029" y="2945081"/>
            <a:ext cx="39876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Compared with VGG16: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Higher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More depth and parameters</a:t>
            </a:r>
            <a:endParaRPr lang="zh-CN" altLang="en-US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627B826-DA75-4851-AD6C-7CF97E72F0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81"/>
          <a:stretch/>
        </p:blipFill>
        <p:spPr>
          <a:xfrm>
            <a:off x="4468906" y="1514940"/>
            <a:ext cx="2691883" cy="4867931"/>
          </a:xfrm>
          <a:prstGeom prst="rect">
            <a:avLst/>
          </a:prstGeom>
        </p:spPr>
      </p:pic>
      <p:sp>
        <p:nvSpPr>
          <p:cNvPr id="17" name="下箭头 3">
            <a:extLst>
              <a:ext uri="{FF2B5EF4-FFF2-40B4-BE49-F238E27FC236}">
                <a16:creationId xmlns:a16="http://schemas.microsoft.com/office/drawing/2014/main" id="{7C6F2978-23E4-4596-B35D-EB85CE165B2C}"/>
              </a:ext>
            </a:extLst>
          </p:cNvPr>
          <p:cNvSpPr/>
          <p:nvPr/>
        </p:nvSpPr>
        <p:spPr>
          <a:xfrm>
            <a:off x="2067944" y="3632515"/>
            <a:ext cx="323559" cy="569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6">
            <a:extLst>
              <a:ext uri="{FF2B5EF4-FFF2-40B4-BE49-F238E27FC236}">
                <a16:creationId xmlns:a16="http://schemas.microsoft.com/office/drawing/2014/main" id="{22B9BF93-0D2E-42ED-B931-4B87BB10834D}"/>
              </a:ext>
            </a:extLst>
          </p:cNvPr>
          <p:cNvSpPr/>
          <p:nvPr/>
        </p:nvSpPr>
        <p:spPr>
          <a:xfrm>
            <a:off x="932570" y="5722080"/>
            <a:ext cx="2686930" cy="7912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Test accuracy with model</a:t>
            </a:r>
            <a:endParaRPr lang="zh-CN" altLang="en-US" dirty="0"/>
          </a:p>
        </p:txBody>
      </p:sp>
      <p:sp>
        <p:nvSpPr>
          <p:cNvPr id="20" name="下箭头 7">
            <a:extLst>
              <a:ext uri="{FF2B5EF4-FFF2-40B4-BE49-F238E27FC236}">
                <a16:creationId xmlns:a16="http://schemas.microsoft.com/office/drawing/2014/main" id="{915752AB-E846-41B4-A8F8-C0392B4C97BF}"/>
              </a:ext>
            </a:extLst>
          </p:cNvPr>
          <p:cNvSpPr/>
          <p:nvPr/>
        </p:nvSpPr>
        <p:spPr>
          <a:xfrm>
            <a:off x="2067945" y="5093563"/>
            <a:ext cx="323559" cy="6146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下箭头 9">
            <a:extLst>
              <a:ext uri="{FF2B5EF4-FFF2-40B4-BE49-F238E27FC236}">
                <a16:creationId xmlns:a16="http://schemas.microsoft.com/office/drawing/2014/main" id="{DC1DF238-A179-4EDF-9C92-FA2912A07F45}"/>
              </a:ext>
            </a:extLst>
          </p:cNvPr>
          <p:cNvSpPr/>
          <p:nvPr/>
        </p:nvSpPr>
        <p:spPr>
          <a:xfrm>
            <a:off x="2067944" y="2136008"/>
            <a:ext cx="323559" cy="6053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4">
            <a:extLst>
              <a:ext uri="{FF2B5EF4-FFF2-40B4-BE49-F238E27FC236}">
                <a16:creationId xmlns:a16="http://schemas.microsoft.com/office/drawing/2014/main" id="{4ED05064-8EF6-407F-B217-8B66E9C4F1E1}"/>
              </a:ext>
            </a:extLst>
          </p:cNvPr>
          <p:cNvSpPr/>
          <p:nvPr/>
        </p:nvSpPr>
        <p:spPr>
          <a:xfrm>
            <a:off x="1053607" y="1079143"/>
            <a:ext cx="2352230" cy="10005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Preprocessed data</a:t>
            </a:r>
            <a:endParaRPr lang="zh-CN" altLang="en-US" dirty="0"/>
          </a:p>
        </p:txBody>
      </p:sp>
      <p:sp>
        <p:nvSpPr>
          <p:cNvPr id="23" name="菱形 10">
            <a:extLst>
              <a:ext uri="{FF2B5EF4-FFF2-40B4-BE49-F238E27FC236}">
                <a16:creationId xmlns:a16="http://schemas.microsoft.com/office/drawing/2014/main" id="{75F1E9EA-9090-430D-B876-36ABE4092271}"/>
              </a:ext>
            </a:extLst>
          </p:cNvPr>
          <p:cNvSpPr/>
          <p:nvPr/>
        </p:nvSpPr>
        <p:spPr>
          <a:xfrm>
            <a:off x="851088" y="2798345"/>
            <a:ext cx="2757268" cy="77721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Pretrained model</a:t>
            </a:r>
            <a:endParaRPr lang="zh-CN" altLang="en-US" dirty="0"/>
          </a:p>
        </p:txBody>
      </p:sp>
      <p:sp>
        <p:nvSpPr>
          <p:cNvPr id="24" name="菱形 12">
            <a:extLst>
              <a:ext uri="{FF2B5EF4-FFF2-40B4-BE49-F238E27FC236}">
                <a16:creationId xmlns:a16="http://schemas.microsoft.com/office/drawing/2014/main" id="{DC2E65B5-2F7F-46B1-A19B-D37801D25607}"/>
              </a:ext>
            </a:extLst>
          </p:cNvPr>
          <p:cNvSpPr/>
          <p:nvPr/>
        </p:nvSpPr>
        <p:spPr>
          <a:xfrm>
            <a:off x="1025309" y="4259393"/>
            <a:ext cx="2433711" cy="77721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More layers</a:t>
            </a:r>
            <a:endParaRPr lang="zh-CN" altLang="en-US" dirty="0"/>
          </a:p>
        </p:txBody>
      </p:sp>
      <p:sp>
        <p:nvSpPr>
          <p:cNvPr id="25" name="任意多边形 8">
            <a:extLst>
              <a:ext uri="{FF2B5EF4-FFF2-40B4-BE49-F238E27FC236}">
                <a16:creationId xmlns:a16="http://schemas.microsoft.com/office/drawing/2014/main" id="{22845E2B-5AE6-4352-A90D-8D1BB173F21C}"/>
              </a:ext>
            </a:extLst>
          </p:cNvPr>
          <p:cNvSpPr/>
          <p:nvPr/>
        </p:nvSpPr>
        <p:spPr>
          <a:xfrm>
            <a:off x="3619500" y="0"/>
            <a:ext cx="4838700" cy="1104900"/>
          </a:xfrm>
          <a:custGeom>
            <a:avLst/>
            <a:gdLst>
              <a:gd name="connsiteX0" fmla="*/ 0 w 4838700"/>
              <a:gd name="connsiteY0" fmla="*/ 0 h 1104900"/>
              <a:gd name="connsiteX1" fmla="*/ 4838700 w 4838700"/>
              <a:gd name="connsiteY1" fmla="*/ 0 h 1104900"/>
              <a:gd name="connsiteX2" fmla="*/ 4838700 w 4838700"/>
              <a:gd name="connsiteY2" fmla="*/ 800100 h 1104900"/>
              <a:gd name="connsiteX3" fmla="*/ 2476500 w 4838700"/>
              <a:gd name="connsiteY3" fmla="*/ 1104900 h 1104900"/>
              <a:gd name="connsiteX4" fmla="*/ 0 w 4838700"/>
              <a:gd name="connsiteY4" fmla="*/ 8001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700" h="1104900">
                <a:moveTo>
                  <a:pt x="0" y="0"/>
                </a:moveTo>
                <a:lnTo>
                  <a:pt x="4838700" y="0"/>
                </a:lnTo>
                <a:lnTo>
                  <a:pt x="4838700" y="800100"/>
                </a:lnTo>
                <a:lnTo>
                  <a:pt x="2476500" y="1104900"/>
                </a:lnTo>
                <a:lnTo>
                  <a:pt x="0" y="800100"/>
                </a:lnTo>
                <a:close/>
              </a:path>
            </a:pathLst>
          </a:cu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Construction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405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箭头连接符 18"/>
          <p:cNvCxnSpPr>
            <a:cxnSpLocks/>
          </p:cNvCxnSpPr>
          <p:nvPr/>
        </p:nvCxnSpPr>
        <p:spPr>
          <a:xfrm>
            <a:off x="3495085" y="4644579"/>
            <a:ext cx="7765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6">
            <a:extLst>
              <a:ext uri="{FF2B5EF4-FFF2-40B4-BE49-F238E27FC236}">
                <a16:creationId xmlns:a16="http://schemas.microsoft.com/office/drawing/2014/main" id="{9F033745-40E8-4B13-9829-B74A031E8308}"/>
              </a:ext>
            </a:extLst>
          </p:cNvPr>
          <p:cNvSpPr/>
          <p:nvPr/>
        </p:nvSpPr>
        <p:spPr>
          <a:xfrm>
            <a:off x="4307748" y="2301869"/>
            <a:ext cx="7011813" cy="37019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">
            <a:extLst>
              <a:ext uri="{FF2B5EF4-FFF2-40B4-BE49-F238E27FC236}">
                <a16:creationId xmlns:a16="http://schemas.microsoft.com/office/drawing/2014/main" id="{1E87E9FB-3D65-43FB-9827-5F68C234E1A9}"/>
              </a:ext>
            </a:extLst>
          </p:cNvPr>
          <p:cNvSpPr txBox="1"/>
          <p:nvPr/>
        </p:nvSpPr>
        <p:spPr>
          <a:xfrm>
            <a:off x="4389758" y="2438699"/>
            <a:ext cx="684779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Input layer:</a:t>
            </a:r>
          </a:p>
          <a:p>
            <a:r>
              <a:rPr lang="en-US" altLang="zh-CN" dirty="0"/>
              <a:t>We put input layer of VGG to 200*200*3 to fit our X-ray images</a:t>
            </a:r>
          </a:p>
          <a:p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Dense layer:</a:t>
            </a:r>
          </a:p>
          <a:p>
            <a:r>
              <a:rPr lang="en-US" altLang="zh-CN" dirty="0"/>
              <a:t>We use activation function ‘</a:t>
            </a:r>
            <a:r>
              <a:rPr lang="en-US" altLang="zh-CN" dirty="0" err="1"/>
              <a:t>relu</a:t>
            </a:r>
            <a:r>
              <a:rPr lang="en-US" altLang="zh-CN" dirty="0"/>
              <a:t>’ rather than ‘sigmoid’ to avoid gradient vanishing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Dropout layer:</a:t>
            </a:r>
          </a:p>
          <a:p>
            <a:endParaRPr lang="en-US" altLang="zh-CN" dirty="0"/>
          </a:p>
          <a:p>
            <a:r>
              <a:rPr lang="en-US" altLang="zh-CN" dirty="0"/>
              <a:t>In this case we drop 90% percent of coefficients to avoid overfitting.</a:t>
            </a:r>
            <a:endParaRPr lang="zh-CN" altLang="en-US" dirty="0"/>
          </a:p>
        </p:txBody>
      </p:sp>
      <p:sp>
        <p:nvSpPr>
          <p:cNvPr id="17" name="下箭头 3">
            <a:extLst>
              <a:ext uri="{FF2B5EF4-FFF2-40B4-BE49-F238E27FC236}">
                <a16:creationId xmlns:a16="http://schemas.microsoft.com/office/drawing/2014/main" id="{5163EFDF-AB4C-459A-A19E-220975D0D1AC}"/>
              </a:ext>
            </a:extLst>
          </p:cNvPr>
          <p:cNvSpPr/>
          <p:nvPr/>
        </p:nvSpPr>
        <p:spPr>
          <a:xfrm>
            <a:off x="2067944" y="3632515"/>
            <a:ext cx="323559" cy="569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6">
            <a:extLst>
              <a:ext uri="{FF2B5EF4-FFF2-40B4-BE49-F238E27FC236}">
                <a16:creationId xmlns:a16="http://schemas.microsoft.com/office/drawing/2014/main" id="{F0177D2C-81C3-4A2B-BE51-A10109A93C1E}"/>
              </a:ext>
            </a:extLst>
          </p:cNvPr>
          <p:cNvSpPr/>
          <p:nvPr/>
        </p:nvSpPr>
        <p:spPr>
          <a:xfrm>
            <a:off x="932570" y="5722080"/>
            <a:ext cx="2686930" cy="7912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Test accuracy with model</a:t>
            </a:r>
            <a:endParaRPr lang="zh-CN" altLang="en-US" dirty="0"/>
          </a:p>
        </p:txBody>
      </p:sp>
      <p:sp>
        <p:nvSpPr>
          <p:cNvPr id="20" name="下箭头 7">
            <a:extLst>
              <a:ext uri="{FF2B5EF4-FFF2-40B4-BE49-F238E27FC236}">
                <a16:creationId xmlns:a16="http://schemas.microsoft.com/office/drawing/2014/main" id="{80A2992A-523E-4D4C-AD7A-08430C7D3F9F}"/>
              </a:ext>
            </a:extLst>
          </p:cNvPr>
          <p:cNvSpPr/>
          <p:nvPr/>
        </p:nvSpPr>
        <p:spPr>
          <a:xfrm>
            <a:off x="2067945" y="5093563"/>
            <a:ext cx="323559" cy="6146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下箭头 9">
            <a:extLst>
              <a:ext uri="{FF2B5EF4-FFF2-40B4-BE49-F238E27FC236}">
                <a16:creationId xmlns:a16="http://schemas.microsoft.com/office/drawing/2014/main" id="{8E6A9E0A-1850-48EA-BE94-210EEA77114C}"/>
              </a:ext>
            </a:extLst>
          </p:cNvPr>
          <p:cNvSpPr/>
          <p:nvPr/>
        </p:nvSpPr>
        <p:spPr>
          <a:xfrm>
            <a:off x="2067944" y="2136008"/>
            <a:ext cx="323559" cy="6053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4">
            <a:extLst>
              <a:ext uri="{FF2B5EF4-FFF2-40B4-BE49-F238E27FC236}">
                <a16:creationId xmlns:a16="http://schemas.microsoft.com/office/drawing/2014/main" id="{DED61D30-935F-46E8-B1F8-AB4D030B6BFE}"/>
              </a:ext>
            </a:extLst>
          </p:cNvPr>
          <p:cNvSpPr/>
          <p:nvPr/>
        </p:nvSpPr>
        <p:spPr>
          <a:xfrm>
            <a:off x="1053607" y="1079143"/>
            <a:ext cx="2352230" cy="10005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Preprocessed data</a:t>
            </a:r>
            <a:endParaRPr lang="zh-CN" altLang="en-US" dirty="0"/>
          </a:p>
        </p:txBody>
      </p:sp>
      <p:sp>
        <p:nvSpPr>
          <p:cNvPr id="23" name="菱形 10">
            <a:extLst>
              <a:ext uri="{FF2B5EF4-FFF2-40B4-BE49-F238E27FC236}">
                <a16:creationId xmlns:a16="http://schemas.microsoft.com/office/drawing/2014/main" id="{C962DEBF-073E-48BF-B8CE-E3BDDF344D72}"/>
              </a:ext>
            </a:extLst>
          </p:cNvPr>
          <p:cNvSpPr/>
          <p:nvPr/>
        </p:nvSpPr>
        <p:spPr>
          <a:xfrm>
            <a:off x="851088" y="2798345"/>
            <a:ext cx="2757268" cy="77721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Pretrained model</a:t>
            </a:r>
            <a:endParaRPr lang="zh-CN" altLang="en-US" dirty="0"/>
          </a:p>
        </p:txBody>
      </p:sp>
      <p:sp>
        <p:nvSpPr>
          <p:cNvPr id="24" name="菱形 12">
            <a:extLst>
              <a:ext uri="{FF2B5EF4-FFF2-40B4-BE49-F238E27FC236}">
                <a16:creationId xmlns:a16="http://schemas.microsoft.com/office/drawing/2014/main" id="{CC227E01-0573-4244-97B2-8B4004348853}"/>
              </a:ext>
            </a:extLst>
          </p:cNvPr>
          <p:cNvSpPr/>
          <p:nvPr/>
        </p:nvSpPr>
        <p:spPr>
          <a:xfrm>
            <a:off x="1025309" y="4259393"/>
            <a:ext cx="2433711" cy="77721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More layers</a:t>
            </a:r>
            <a:endParaRPr lang="zh-CN" altLang="en-US" dirty="0"/>
          </a:p>
        </p:txBody>
      </p:sp>
      <p:sp>
        <p:nvSpPr>
          <p:cNvPr id="25" name="任意多边形 8">
            <a:extLst>
              <a:ext uri="{FF2B5EF4-FFF2-40B4-BE49-F238E27FC236}">
                <a16:creationId xmlns:a16="http://schemas.microsoft.com/office/drawing/2014/main" id="{8FB4CAAE-6C0D-43DB-84D9-2533E3E77831}"/>
              </a:ext>
            </a:extLst>
          </p:cNvPr>
          <p:cNvSpPr/>
          <p:nvPr/>
        </p:nvSpPr>
        <p:spPr>
          <a:xfrm>
            <a:off x="3619500" y="0"/>
            <a:ext cx="4838700" cy="1104900"/>
          </a:xfrm>
          <a:custGeom>
            <a:avLst/>
            <a:gdLst>
              <a:gd name="connsiteX0" fmla="*/ 0 w 4838700"/>
              <a:gd name="connsiteY0" fmla="*/ 0 h 1104900"/>
              <a:gd name="connsiteX1" fmla="*/ 4838700 w 4838700"/>
              <a:gd name="connsiteY1" fmla="*/ 0 h 1104900"/>
              <a:gd name="connsiteX2" fmla="*/ 4838700 w 4838700"/>
              <a:gd name="connsiteY2" fmla="*/ 800100 h 1104900"/>
              <a:gd name="connsiteX3" fmla="*/ 2476500 w 4838700"/>
              <a:gd name="connsiteY3" fmla="*/ 1104900 h 1104900"/>
              <a:gd name="connsiteX4" fmla="*/ 0 w 4838700"/>
              <a:gd name="connsiteY4" fmla="*/ 8001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700" h="1104900">
                <a:moveTo>
                  <a:pt x="0" y="0"/>
                </a:moveTo>
                <a:lnTo>
                  <a:pt x="4838700" y="0"/>
                </a:lnTo>
                <a:lnTo>
                  <a:pt x="4838700" y="800100"/>
                </a:lnTo>
                <a:lnTo>
                  <a:pt x="2476500" y="1104900"/>
                </a:lnTo>
                <a:lnTo>
                  <a:pt x="0" y="800100"/>
                </a:lnTo>
                <a:close/>
              </a:path>
            </a:pathLst>
          </a:cu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Construction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404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箭头连接符 8"/>
          <p:cNvCxnSpPr>
            <a:cxnSpLocks/>
          </p:cNvCxnSpPr>
          <p:nvPr/>
        </p:nvCxnSpPr>
        <p:spPr>
          <a:xfrm>
            <a:off x="3715871" y="6117710"/>
            <a:ext cx="5602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6">
            <a:extLst>
              <a:ext uri="{FF2B5EF4-FFF2-40B4-BE49-F238E27FC236}">
                <a16:creationId xmlns:a16="http://schemas.microsoft.com/office/drawing/2014/main" id="{F9AD2CB4-0C75-4CC7-B709-EEAD9990EB57}"/>
              </a:ext>
            </a:extLst>
          </p:cNvPr>
          <p:cNvSpPr/>
          <p:nvPr/>
        </p:nvSpPr>
        <p:spPr>
          <a:xfrm>
            <a:off x="4329099" y="1376086"/>
            <a:ext cx="7011813" cy="5137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EE0D27-C6D6-4259-A2C6-F6719FE490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4" t="22815" r="2095" b="14841"/>
          <a:stretch/>
        </p:blipFill>
        <p:spPr>
          <a:xfrm>
            <a:off x="4544810" y="5370557"/>
            <a:ext cx="6580390" cy="939101"/>
          </a:xfrm>
          <a:prstGeom prst="rect">
            <a:avLst/>
          </a:prstGeom>
        </p:spPr>
      </p:pic>
      <p:sp>
        <p:nvSpPr>
          <p:cNvPr id="14" name="文本框 2">
            <a:extLst>
              <a:ext uri="{FF2B5EF4-FFF2-40B4-BE49-F238E27FC236}">
                <a16:creationId xmlns:a16="http://schemas.microsoft.com/office/drawing/2014/main" id="{1E6C5033-33DC-4B70-9307-D52842777A85}"/>
              </a:ext>
            </a:extLst>
          </p:cNvPr>
          <p:cNvSpPr txBox="1"/>
          <p:nvPr/>
        </p:nvSpPr>
        <p:spPr>
          <a:xfrm>
            <a:off x="4474713" y="1518930"/>
            <a:ext cx="67446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Totally, after data augmentation, We 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50031 images for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12516 images for testing.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Both in two classes</a:t>
            </a:r>
          </a:p>
          <a:p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For parameter optimization, we can build a </a:t>
            </a:r>
            <a:r>
              <a:rPr lang="en-US" altLang="zh-CN" dirty="0" err="1"/>
              <a:t>GridSearch</a:t>
            </a:r>
            <a:r>
              <a:rPr lang="en-US" altLang="zh-CN" dirty="0"/>
              <a:t> function to get the best set of parameter in this problem.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We set three learning rates, three decays and three number of epochs for the grid searching.</a:t>
            </a:r>
          </a:p>
        </p:txBody>
      </p:sp>
      <p:sp>
        <p:nvSpPr>
          <p:cNvPr id="15" name="下箭头 3">
            <a:extLst>
              <a:ext uri="{FF2B5EF4-FFF2-40B4-BE49-F238E27FC236}">
                <a16:creationId xmlns:a16="http://schemas.microsoft.com/office/drawing/2014/main" id="{A2E18F39-B16B-419C-8C1B-47070F2186CC}"/>
              </a:ext>
            </a:extLst>
          </p:cNvPr>
          <p:cNvSpPr/>
          <p:nvPr/>
        </p:nvSpPr>
        <p:spPr>
          <a:xfrm>
            <a:off x="2067944" y="3632515"/>
            <a:ext cx="323559" cy="569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6">
            <a:extLst>
              <a:ext uri="{FF2B5EF4-FFF2-40B4-BE49-F238E27FC236}">
                <a16:creationId xmlns:a16="http://schemas.microsoft.com/office/drawing/2014/main" id="{2F0C706A-8A66-48E3-AF51-6CE4A2E9E170}"/>
              </a:ext>
            </a:extLst>
          </p:cNvPr>
          <p:cNvSpPr/>
          <p:nvPr/>
        </p:nvSpPr>
        <p:spPr>
          <a:xfrm>
            <a:off x="932570" y="5722080"/>
            <a:ext cx="2686930" cy="7912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Test accuracy with model</a:t>
            </a:r>
            <a:endParaRPr lang="zh-CN" altLang="en-US" dirty="0"/>
          </a:p>
        </p:txBody>
      </p:sp>
      <p:sp>
        <p:nvSpPr>
          <p:cNvPr id="17" name="下箭头 7">
            <a:extLst>
              <a:ext uri="{FF2B5EF4-FFF2-40B4-BE49-F238E27FC236}">
                <a16:creationId xmlns:a16="http://schemas.microsoft.com/office/drawing/2014/main" id="{6B99D966-ED09-4622-89A7-F1310FBD8106}"/>
              </a:ext>
            </a:extLst>
          </p:cNvPr>
          <p:cNvSpPr/>
          <p:nvPr/>
        </p:nvSpPr>
        <p:spPr>
          <a:xfrm>
            <a:off x="2067945" y="5093563"/>
            <a:ext cx="323559" cy="6146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下箭头 9">
            <a:extLst>
              <a:ext uri="{FF2B5EF4-FFF2-40B4-BE49-F238E27FC236}">
                <a16:creationId xmlns:a16="http://schemas.microsoft.com/office/drawing/2014/main" id="{843CDFA7-5814-4BF9-AD66-E94746EC0F37}"/>
              </a:ext>
            </a:extLst>
          </p:cNvPr>
          <p:cNvSpPr/>
          <p:nvPr/>
        </p:nvSpPr>
        <p:spPr>
          <a:xfrm>
            <a:off x="2067944" y="2136008"/>
            <a:ext cx="323559" cy="6053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4">
            <a:extLst>
              <a:ext uri="{FF2B5EF4-FFF2-40B4-BE49-F238E27FC236}">
                <a16:creationId xmlns:a16="http://schemas.microsoft.com/office/drawing/2014/main" id="{2553FB4E-9CB4-4FCD-8248-19B4F2C07299}"/>
              </a:ext>
            </a:extLst>
          </p:cNvPr>
          <p:cNvSpPr/>
          <p:nvPr/>
        </p:nvSpPr>
        <p:spPr>
          <a:xfrm>
            <a:off x="1053607" y="1079143"/>
            <a:ext cx="2352230" cy="10005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Preprocessed data</a:t>
            </a:r>
            <a:endParaRPr lang="zh-CN" altLang="en-US" dirty="0"/>
          </a:p>
        </p:txBody>
      </p:sp>
      <p:sp>
        <p:nvSpPr>
          <p:cNvPr id="20" name="菱形 10">
            <a:extLst>
              <a:ext uri="{FF2B5EF4-FFF2-40B4-BE49-F238E27FC236}">
                <a16:creationId xmlns:a16="http://schemas.microsoft.com/office/drawing/2014/main" id="{F646640D-271B-48ED-B3C7-AEA1EC4B9DC2}"/>
              </a:ext>
            </a:extLst>
          </p:cNvPr>
          <p:cNvSpPr/>
          <p:nvPr/>
        </p:nvSpPr>
        <p:spPr>
          <a:xfrm>
            <a:off x="851088" y="2798345"/>
            <a:ext cx="2757268" cy="77721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Pretrained model</a:t>
            </a:r>
            <a:endParaRPr lang="zh-CN" altLang="en-US" dirty="0"/>
          </a:p>
        </p:txBody>
      </p:sp>
      <p:sp>
        <p:nvSpPr>
          <p:cNvPr id="21" name="菱形 12">
            <a:extLst>
              <a:ext uri="{FF2B5EF4-FFF2-40B4-BE49-F238E27FC236}">
                <a16:creationId xmlns:a16="http://schemas.microsoft.com/office/drawing/2014/main" id="{CF075F4F-A7C2-4DDD-83DF-CE98DFF097D7}"/>
              </a:ext>
            </a:extLst>
          </p:cNvPr>
          <p:cNvSpPr/>
          <p:nvPr/>
        </p:nvSpPr>
        <p:spPr>
          <a:xfrm>
            <a:off x="1025309" y="4259393"/>
            <a:ext cx="2433711" cy="77721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More layers</a:t>
            </a:r>
            <a:endParaRPr lang="zh-CN" altLang="en-US" dirty="0"/>
          </a:p>
        </p:txBody>
      </p:sp>
      <p:sp>
        <p:nvSpPr>
          <p:cNvPr id="22" name="任意多边形 8">
            <a:extLst>
              <a:ext uri="{FF2B5EF4-FFF2-40B4-BE49-F238E27FC236}">
                <a16:creationId xmlns:a16="http://schemas.microsoft.com/office/drawing/2014/main" id="{9737CF88-372D-4712-94C3-7488ED38E33F}"/>
              </a:ext>
            </a:extLst>
          </p:cNvPr>
          <p:cNvSpPr/>
          <p:nvPr/>
        </p:nvSpPr>
        <p:spPr>
          <a:xfrm>
            <a:off x="3619500" y="0"/>
            <a:ext cx="4838700" cy="1104900"/>
          </a:xfrm>
          <a:custGeom>
            <a:avLst/>
            <a:gdLst>
              <a:gd name="connsiteX0" fmla="*/ 0 w 4838700"/>
              <a:gd name="connsiteY0" fmla="*/ 0 h 1104900"/>
              <a:gd name="connsiteX1" fmla="*/ 4838700 w 4838700"/>
              <a:gd name="connsiteY1" fmla="*/ 0 h 1104900"/>
              <a:gd name="connsiteX2" fmla="*/ 4838700 w 4838700"/>
              <a:gd name="connsiteY2" fmla="*/ 800100 h 1104900"/>
              <a:gd name="connsiteX3" fmla="*/ 2476500 w 4838700"/>
              <a:gd name="connsiteY3" fmla="*/ 1104900 h 1104900"/>
              <a:gd name="connsiteX4" fmla="*/ 0 w 4838700"/>
              <a:gd name="connsiteY4" fmla="*/ 8001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700" h="1104900">
                <a:moveTo>
                  <a:pt x="0" y="0"/>
                </a:moveTo>
                <a:lnTo>
                  <a:pt x="4838700" y="0"/>
                </a:lnTo>
                <a:lnTo>
                  <a:pt x="4838700" y="800100"/>
                </a:lnTo>
                <a:lnTo>
                  <a:pt x="2476500" y="1104900"/>
                </a:lnTo>
                <a:lnTo>
                  <a:pt x="0" y="800100"/>
                </a:lnTo>
                <a:close/>
              </a:path>
            </a:pathLst>
          </a:custGeom>
          <a:solidFill>
            <a:schemeClr val="bg1">
              <a:lumMod val="6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Construction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75135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8F8F8"/>
      </a:lt1>
      <a:dk2>
        <a:srgbClr val="000000"/>
      </a:dk2>
      <a:lt2>
        <a:srgbClr val="F8F8F8"/>
      </a:lt2>
      <a:accent1>
        <a:srgbClr val="FC4657"/>
      </a:accent1>
      <a:accent2>
        <a:srgbClr val="656565"/>
      </a:accent2>
      <a:accent3>
        <a:srgbClr val="FC4657"/>
      </a:accent3>
      <a:accent4>
        <a:srgbClr val="656565"/>
      </a:accent4>
      <a:accent5>
        <a:srgbClr val="FC4657"/>
      </a:accent5>
      <a:accent6>
        <a:srgbClr val="656565"/>
      </a:accent6>
      <a:hlink>
        <a:srgbClr val="FC4657"/>
      </a:hlink>
      <a:folHlink>
        <a:srgbClr val="656565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0E248CFB752D42BE4B7FA8A079870C" ma:contentTypeVersion="10" ma:contentTypeDescription="Create a new document." ma:contentTypeScope="" ma:versionID="cb9d2c90fb876dc4eba1bb944e95c6e2">
  <xsd:schema xmlns:xsd="http://www.w3.org/2001/XMLSchema" xmlns:xs="http://www.w3.org/2001/XMLSchema" xmlns:p="http://schemas.microsoft.com/office/2006/metadata/properties" xmlns:ns3="4be5e912-304d-4e4f-9699-57e9f031f8b5" targetNamespace="http://schemas.microsoft.com/office/2006/metadata/properties" ma:root="true" ma:fieldsID="46f7479067fb2a6fa28d40a12dde2568" ns3:_="">
    <xsd:import namespace="4be5e912-304d-4e4f-9699-57e9f031f8b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e5e912-304d-4e4f-9699-57e9f031f8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16C7264-1ED6-4486-AEAB-889DFBA8D9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e5e912-304d-4e4f-9699-57e9f031f8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E9A2297-D1D7-426C-AA7B-7C02329A81D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0ABD74-4A68-4738-AFFC-5185D9FCB261}">
  <ds:schemaRefs>
    <ds:schemaRef ds:uri="http://www.w3.org/XML/1998/namespace"/>
    <ds:schemaRef ds:uri="http://schemas.microsoft.com/office/2006/metadata/properties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4be5e912-304d-4e4f-9699-57e9f031f8b5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1244</TotalTime>
  <Words>1127</Words>
  <Application>Microsoft Office PowerPoint</Application>
  <PresentationFormat>宽屏</PresentationFormat>
  <Paragraphs>206</Paragraphs>
  <Slides>24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DengXian</vt:lpstr>
      <vt:lpstr>Microsoft YaHei</vt:lpstr>
      <vt:lpstr>Arial</vt:lpstr>
      <vt:lpstr>Calibri</vt:lpstr>
      <vt:lpstr>Tw Cen MT</vt:lpstr>
      <vt:lpstr>Office 主题​​</vt:lpstr>
      <vt:lpstr>Circuit</vt:lpstr>
      <vt:lpstr>      Pneumonia Detection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  Crosswalk detection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Vip0763</dc:creator>
  <cp:lastModifiedBy>RaisonW</cp:lastModifiedBy>
  <cp:revision>116</cp:revision>
  <dcterms:created xsi:type="dcterms:W3CDTF">2017-02-27T19:26:00Z</dcterms:created>
  <dcterms:modified xsi:type="dcterms:W3CDTF">2020-08-10T16:03:47Z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2052-10.1.0.6554</vt:lpwstr>
  </property>
  <property fmtid="{D5CDD505-2E9C-101B-9397-08002B2CF9AE}" pid="3" name="ContentTypeId">
    <vt:lpwstr>0x010100F20E248CFB752D42BE4B7FA8A079870C</vt:lpwstr>
  </property>
</Properties>
</file>